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9" r:id="rId5"/>
    <p:sldId id="267" r:id="rId6"/>
    <p:sldId id="269" r:id="rId7"/>
    <p:sldId id="263" r:id="rId8"/>
    <p:sldId id="268" r:id="rId9"/>
    <p:sldId id="264" r:id="rId10"/>
    <p:sldId id="281" r:id="rId11"/>
    <p:sldId id="270" r:id="rId12"/>
    <p:sldId id="265" r:id="rId13"/>
    <p:sldId id="272" r:id="rId14"/>
    <p:sldId id="273" r:id="rId15"/>
    <p:sldId id="283" r:id="rId16"/>
    <p:sldId id="275" r:id="rId17"/>
    <p:sldId id="274" r:id="rId18"/>
    <p:sldId id="276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73F98C-AAD5-493A-8C18-21D0D46A067B}" type="doc">
      <dgm:prSet loTypeId="urn:microsoft.com/office/officeart/2005/8/layout/matrix3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EA5CC5-9E8A-4282-B1FB-CB16914B1B85}">
      <dgm:prSet phldrT="[Текст]" custT="1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dirty="0" err="1" smtClean="0">
              <a:solidFill>
                <a:srgbClr val="7030A0"/>
              </a:solidFill>
              <a:latin typeface="Georgia" pitchFamily="18" charset="0"/>
            </a:rPr>
            <a:t>здоровьесберегающие</a:t>
          </a:r>
          <a:r>
            <a:rPr lang="ru-RU" sz="1800" b="1" dirty="0" smtClean="0">
              <a:solidFill>
                <a:srgbClr val="7030A0"/>
              </a:solidFill>
              <a:latin typeface="Georgia" pitchFamily="18" charset="0"/>
            </a:rPr>
            <a:t> технологии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dirty="0" smtClean="0">
              <a:solidFill>
                <a:schemeClr val="tx1"/>
              </a:solidFill>
              <a:latin typeface="Georgia" pitchFamily="18" charset="0"/>
            </a:rPr>
            <a:t>Речь с движением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Georgia" pitchFamily="18" charset="0"/>
            </a:rPr>
            <a:t>Пальчиковая гимнастика и игровой массаж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err="1" smtClean="0">
              <a:solidFill>
                <a:schemeClr val="tx1"/>
              </a:solidFill>
              <a:latin typeface="Georgia" pitchFamily="18" charset="0"/>
            </a:rPr>
            <a:t>Психогимнастика</a:t>
          </a:r>
          <a:endParaRPr lang="ru-RU" sz="1300" dirty="0" smtClean="0">
            <a:solidFill>
              <a:schemeClr val="tx1"/>
            </a:solidFill>
            <a:latin typeface="Georg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err="1" smtClean="0">
              <a:solidFill>
                <a:schemeClr val="tx1"/>
              </a:solidFill>
              <a:latin typeface="Georgia" pitchFamily="18" charset="0"/>
            </a:rPr>
            <a:t>Валеологические</a:t>
          </a:r>
          <a:r>
            <a:rPr lang="ru-RU" sz="1300" dirty="0" smtClean="0">
              <a:solidFill>
                <a:schemeClr val="tx1"/>
              </a:solidFill>
              <a:latin typeface="Georgia" pitchFamily="18" charset="0"/>
            </a:rPr>
            <a:t> песенки - </a:t>
          </a:r>
          <a:r>
            <a:rPr lang="ru-RU" sz="1300" dirty="0" err="1" smtClean="0">
              <a:solidFill>
                <a:schemeClr val="tx1"/>
              </a:solidFill>
              <a:latin typeface="Georgia" pitchFamily="18" charset="0"/>
            </a:rPr>
            <a:t>распевки</a:t>
          </a:r>
          <a:endParaRPr lang="ru-RU" sz="1300" dirty="0" smtClean="0">
            <a:solidFill>
              <a:schemeClr val="tx1"/>
            </a:solidFill>
            <a:latin typeface="Georg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dirty="0" smtClean="0">
              <a:solidFill>
                <a:schemeClr val="tx1"/>
              </a:solidFill>
              <a:latin typeface="Georgia" pitchFamily="18" charset="0"/>
            </a:rPr>
            <a:t>Ритмопластика и </a:t>
          </a:r>
          <a:r>
            <a:rPr lang="ru-RU" sz="1300" dirty="0" err="1" smtClean="0">
              <a:solidFill>
                <a:schemeClr val="tx1"/>
              </a:solidFill>
              <a:latin typeface="Georgia" pitchFamily="18" charset="0"/>
            </a:rPr>
            <a:t>логоритмика</a:t>
          </a:r>
          <a:endParaRPr lang="ru-RU" sz="1300" dirty="0" smtClean="0">
            <a:solidFill>
              <a:schemeClr val="tx1"/>
            </a:solidFill>
            <a:latin typeface="Georgia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9E4E96-7BD5-44D4-99AF-A5608EFAA0B3}" type="parTrans" cxnId="{2E239136-C194-43BE-BA03-F2BD4CCEDC17}">
      <dgm:prSet/>
      <dgm:spPr/>
      <dgm:t>
        <a:bodyPr/>
        <a:lstStyle/>
        <a:p>
          <a:endParaRPr lang="ru-RU"/>
        </a:p>
      </dgm:t>
    </dgm:pt>
    <dgm:pt modelId="{0152C6C1-047D-4741-A0A5-B1A7954CDC8D}" type="sibTrans" cxnId="{2E239136-C194-43BE-BA03-F2BD4CCEDC17}">
      <dgm:prSet/>
      <dgm:spPr/>
      <dgm:t>
        <a:bodyPr/>
        <a:lstStyle/>
        <a:p>
          <a:endParaRPr lang="ru-RU"/>
        </a:p>
      </dgm:t>
    </dgm:pt>
    <dgm:pt modelId="{1699637E-2B1D-4F09-962E-9F7047DC2EF5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D1BCA9A7-0A48-437B-B101-8C0D7E4A5FDC}" type="parTrans" cxnId="{FE50FA5E-EE9A-4387-BF31-F930B08449D2}">
      <dgm:prSet/>
      <dgm:spPr/>
      <dgm:t>
        <a:bodyPr/>
        <a:lstStyle/>
        <a:p>
          <a:endParaRPr lang="ru-RU"/>
        </a:p>
      </dgm:t>
    </dgm:pt>
    <dgm:pt modelId="{E06E1139-6AA4-44B8-9978-45A7AEFAB064}" type="sibTrans" cxnId="{FE50FA5E-EE9A-4387-BF31-F930B08449D2}">
      <dgm:prSet/>
      <dgm:spPr/>
      <dgm:t>
        <a:bodyPr/>
        <a:lstStyle/>
        <a:p>
          <a:endParaRPr lang="ru-RU"/>
        </a:p>
      </dgm:t>
    </dgm:pt>
    <dgm:pt modelId="{46079EC6-36FD-4A45-888A-F5E67F7EBE7B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9A33617B-A3A8-47EA-8B60-115730B55740}" type="parTrans" cxnId="{631A668A-40FF-4E65-B036-EAD6D1439F6A}">
      <dgm:prSet/>
      <dgm:spPr/>
      <dgm:t>
        <a:bodyPr/>
        <a:lstStyle/>
        <a:p>
          <a:endParaRPr lang="ru-RU"/>
        </a:p>
      </dgm:t>
    </dgm:pt>
    <dgm:pt modelId="{E039D31E-457D-42A9-8F85-B39CC6B31B6F}" type="sibTrans" cxnId="{631A668A-40FF-4E65-B036-EAD6D1439F6A}">
      <dgm:prSet/>
      <dgm:spPr/>
      <dgm:t>
        <a:bodyPr/>
        <a:lstStyle/>
        <a:p>
          <a:endParaRPr lang="ru-RU"/>
        </a:p>
      </dgm:t>
    </dgm:pt>
    <dgm:pt modelId="{05A50D1A-2379-4D1A-899B-9A06A66BA5E9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826B7428-8D90-419F-8E6B-24D613CC5D02}" type="parTrans" cxnId="{847D81FA-6C2E-4B0F-BA1C-A848D39177C2}">
      <dgm:prSet/>
      <dgm:spPr/>
      <dgm:t>
        <a:bodyPr/>
        <a:lstStyle/>
        <a:p>
          <a:endParaRPr lang="ru-RU"/>
        </a:p>
      </dgm:t>
    </dgm:pt>
    <dgm:pt modelId="{42B3BEFE-5986-4DCE-BC67-988ED5536485}" type="sibTrans" cxnId="{847D81FA-6C2E-4B0F-BA1C-A848D39177C2}">
      <dgm:prSet/>
      <dgm:spPr/>
      <dgm:t>
        <a:bodyPr/>
        <a:lstStyle/>
        <a:p>
          <a:endParaRPr lang="ru-RU"/>
        </a:p>
      </dgm:t>
    </dgm:pt>
    <dgm:pt modelId="{24D3805A-649B-462F-A836-D12884F0A37C}">
      <dgm:prSet/>
      <dgm:spPr/>
      <dgm:t>
        <a:bodyPr/>
        <a:lstStyle/>
        <a:p>
          <a:endParaRPr lang="ru-RU" dirty="0"/>
        </a:p>
      </dgm:t>
    </dgm:pt>
    <dgm:pt modelId="{B77FF95C-8C9F-41E2-ABAF-2B9B90BB008F}" type="parTrans" cxnId="{4382DF9A-CE5E-4EAF-BD30-FF7768A25DB4}">
      <dgm:prSet/>
      <dgm:spPr/>
      <dgm:t>
        <a:bodyPr/>
        <a:lstStyle/>
        <a:p>
          <a:endParaRPr lang="ru-RU"/>
        </a:p>
      </dgm:t>
    </dgm:pt>
    <dgm:pt modelId="{9EEF09F2-C58A-4855-B79B-06202C6C8E54}" type="sibTrans" cxnId="{4382DF9A-CE5E-4EAF-BD30-FF7768A25DB4}">
      <dgm:prSet/>
      <dgm:spPr/>
      <dgm:t>
        <a:bodyPr/>
        <a:lstStyle/>
        <a:p>
          <a:endParaRPr lang="ru-RU"/>
        </a:p>
      </dgm:t>
    </dgm:pt>
    <dgm:pt modelId="{5E3D4050-52DC-4F9C-B042-A8B1A168BCAE}">
      <dgm:prSet/>
      <dgm:spPr/>
      <dgm:t>
        <a:bodyPr/>
        <a:lstStyle/>
        <a:p>
          <a:endParaRPr lang="ru-RU" dirty="0"/>
        </a:p>
      </dgm:t>
    </dgm:pt>
    <dgm:pt modelId="{9D5AF7BF-8584-4368-9852-97DF7EBE734D}" type="parTrans" cxnId="{AF3E388A-2772-470E-93D7-9A97BB96C28F}">
      <dgm:prSet/>
      <dgm:spPr/>
      <dgm:t>
        <a:bodyPr/>
        <a:lstStyle/>
        <a:p>
          <a:endParaRPr lang="ru-RU"/>
        </a:p>
      </dgm:t>
    </dgm:pt>
    <dgm:pt modelId="{91FEB0EE-F985-43C6-9A76-EA604817B171}" type="sibTrans" cxnId="{AF3E388A-2772-470E-93D7-9A97BB96C28F}">
      <dgm:prSet/>
      <dgm:spPr/>
      <dgm:t>
        <a:bodyPr/>
        <a:lstStyle/>
        <a:p>
          <a:endParaRPr lang="ru-RU"/>
        </a:p>
      </dgm:t>
    </dgm:pt>
    <dgm:pt modelId="{B6126DD1-E853-4670-8DE4-ACA6B8A8BC45}">
      <dgm:prSet/>
      <dgm:spPr/>
      <dgm:t>
        <a:bodyPr/>
        <a:lstStyle/>
        <a:p>
          <a:endParaRPr lang="ru-RU" dirty="0"/>
        </a:p>
      </dgm:t>
    </dgm:pt>
    <dgm:pt modelId="{3930A9F6-50B3-425D-BEAD-C04D28A4B8E3}" type="parTrans" cxnId="{2DD73257-B29A-4481-AF23-2F57529FED7C}">
      <dgm:prSet/>
      <dgm:spPr/>
      <dgm:t>
        <a:bodyPr/>
        <a:lstStyle/>
        <a:p>
          <a:endParaRPr lang="ru-RU"/>
        </a:p>
      </dgm:t>
    </dgm:pt>
    <dgm:pt modelId="{B01CEAE9-BFFC-4941-9A53-2A4A578A5C4A}" type="sibTrans" cxnId="{2DD73257-B29A-4481-AF23-2F57529FED7C}">
      <dgm:prSet/>
      <dgm:spPr/>
      <dgm:t>
        <a:bodyPr/>
        <a:lstStyle/>
        <a:p>
          <a:endParaRPr lang="ru-RU"/>
        </a:p>
      </dgm:t>
    </dgm:pt>
    <dgm:pt modelId="{495673B7-DF07-4C64-8527-2FD370360D39}">
      <dgm:prSet/>
      <dgm:spPr/>
      <dgm:t>
        <a:bodyPr/>
        <a:lstStyle/>
        <a:p>
          <a:endParaRPr lang="ru-RU"/>
        </a:p>
      </dgm:t>
    </dgm:pt>
    <dgm:pt modelId="{66E90184-5A05-4F58-B1E4-79CE3F75A753}" type="parTrans" cxnId="{F9A9ED18-D011-4AD4-AC80-1EFA233AC78F}">
      <dgm:prSet/>
      <dgm:spPr/>
      <dgm:t>
        <a:bodyPr/>
        <a:lstStyle/>
        <a:p>
          <a:endParaRPr lang="ru-RU"/>
        </a:p>
      </dgm:t>
    </dgm:pt>
    <dgm:pt modelId="{C51460B6-2092-483D-8F8F-35198757D87A}" type="sibTrans" cxnId="{F9A9ED18-D011-4AD4-AC80-1EFA233AC78F}">
      <dgm:prSet/>
      <dgm:spPr/>
      <dgm:t>
        <a:bodyPr/>
        <a:lstStyle/>
        <a:p>
          <a:endParaRPr lang="ru-RU"/>
        </a:p>
      </dgm:t>
    </dgm:pt>
    <dgm:pt modelId="{0B3F640F-7E45-4EC8-8507-7EE8C3029E09}">
      <dgm:prSet/>
      <dgm:spPr/>
      <dgm:t>
        <a:bodyPr/>
        <a:lstStyle/>
        <a:p>
          <a:endParaRPr lang="ru-RU"/>
        </a:p>
      </dgm:t>
    </dgm:pt>
    <dgm:pt modelId="{D7A8FCB4-82A8-4D92-ADC7-DD3C8CB50124}" type="parTrans" cxnId="{FA3CAFEF-491C-4A16-A010-F67311360990}">
      <dgm:prSet/>
      <dgm:spPr/>
      <dgm:t>
        <a:bodyPr/>
        <a:lstStyle/>
        <a:p>
          <a:endParaRPr lang="ru-RU"/>
        </a:p>
      </dgm:t>
    </dgm:pt>
    <dgm:pt modelId="{F1F9D857-7193-46F6-B9F4-00E91447DD2E}" type="sibTrans" cxnId="{FA3CAFEF-491C-4A16-A010-F67311360990}">
      <dgm:prSet/>
      <dgm:spPr/>
      <dgm:t>
        <a:bodyPr/>
        <a:lstStyle/>
        <a:p>
          <a:endParaRPr lang="ru-RU"/>
        </a:p>
      </dgm:t>
    </dgm:pt>
    <dgm:pt modelId="{70A170EB-D59F-42F4-8C68-3EF78876FCE5}">
      <dgm:prSet/>
      <dgm:spPr/>
      <dgm:t>
        <a:bodyPr/>
        <a:lstStyle/>
        <a:p>
          <a:endParaRPr lang="ru-RU"/>
        </a:p>
      </dgm:t>
    </dgm:pt>
    <dgm:pt modelId="{10548AC5-E3EE-4BF8-8B03-8ED8130CC27C}" type="parTrans" cxnId="{20139EFD-B900-4B34-9B0B-6583AF2DD910}">
      <dgm:prSet/>
      <dgm:spPr/>
      <dgm:t>
        <a:bodyPr/>
        <a:lstStyle/>
        <a:p>
          <a:endParaRPr lang="ru-RU"/>
        </a:p>
      </dgm:t>
    </dgm:pt>
    <dgm:pt modelId="{6F6471AE-BAD8-41A0-A01F-E25E979CC87E}" type="sibTrans" cxnId="{20139EFD-B900-4B34-9B0B-6583AF2DD910}">
      <dgm:prSet/>
      <dgm:spPr/>
      <dgm:t>
        <a:bodyPr/>
        <a:lstStyle/>
        <a:p>
          <a:endParaRPr lang="ru-RU"/>
        </a:p>
      </dgm:t>
    </dgm:pt>
    <dgm:pt modelId="{3E3614EA-0C4B-46CB-8180-C2955A051328}">
      <dgm:prSet/>
      <dgm:spPr/>
      <dgm:t>
        <a:bodyPr/>
        <a:lstStyle/>
        <a:p>
          <a:endParaRPr lang="ru-RU"/>
        </a:p>
      </dgm:t>
    </dgm:pt>
    <dgm:pt modelId="{D88C50BF-1F38-414C-9634-3ACE19050A7A}" type="parTrans" cxnId="{D154F39D-3C46-42F5-9BF7-125D664E2460}">
      <dgm:prSet/>
      <dgm:spPr/>
      <dgm:t>
        <a:bodyPr/>
        <a:lstStyle/>
        <a:p>
          <a:endParaRPr lang="ru-RU"/>
        </a:p>
      </dgm:t>
    </dgm:pt>
    <dgm:pt modelId="{E905617A-A56C-4928-9112-11C46258F571}" type="sibTrans" cxnId="{D154F39D-3C46-42F5-9BF7-125D664E2460}">
      <dgm:prSet/>
      <dgm:spPr/>
      <dgm:t>
        <a:bodyPr/>
        <a:lstStyle/>
        <a:p>
          <a:endParaRPr lang="ru-RU"/>
        </a:p>
      </dgm:t>
    </dgm:pt>
    <dgm:pt modelId="{99D1A7C6-7616-49E3-B2E4-BBF2324EBA4D}">
      <dgm:prSet/>
      <dgm:spPr/>
      <dgm:t>
        <a:bodyPr/>
        <a:lstStyle/>
        <a:p>
          <a:endParaRPr lang="ru-RU"/>
        </a:p>
      </dgm:t>
    </dgm:pt>
    <dgm:pt modelId="{6F173F4C-E0BF-4743-92BA-4C476078761A}" type="parTrans" cxnId="{DFE7D0E6-0E47-4AEE-8AF5-8927FD7F2172}">
      <dgm:prSet/>
      <dgm:spPr/>
      <dgm:t>
        <a:bodyPr/>
        <a:lstStyle/>
        <a:p>
          <a:endParaRPr lang="ru-RU"/>
        </a:p>
      </dgm:t>
    </dgm:pt>
    <dgm:pt modelId="{AB19AB23-D3F4-4602-A9B6-188E47358F70}" type="sibTrans" cxnId="{DFE7D0E6-0E47-4AEE-8AF5-8927FD7F2172}">
      <dgm:prSet/>
      <dgm:spPr/>
      <dgm:t>
        <a:bodyPr/>
        <a:lstStyle/>
        <a:p>
          <a:endParaRPr lang="ru-RU"/>
        </a:p>
      </dgm:t>
    </dgm:pt>
    <dgm:pt modelId="{E4D01985-8FEE-44B0-A13B-88B3BD36D2C3}">
      <dgm:prSet/>
      <dgm:spPr/>
      <dgm:t>
        <a:bodyPr/>
        <a:lstStyle/>
        <a:p>
          <a:endParaRPr lang="ru-RU"/>
        </a:p>
      </dgm:t>
    </dgm:pt>
    <dgm:pt modelId="{307C8B57-8837-43F6-8271-BA4B64DFAB1E}" type="parTrans" cxnId="{CFFA6EF1-26FE-41A4-B317-6B3D34A2E409}">
      <dgm:prSet/>
      <dgm:spPr/>
      <dgm:t>
        <a:bodyPr/>
        <a:lstStyle/>
        <a:p>
          <a:endParaRPr lang="ru-RU"/>
        </a:p>
      </dgm:t>
    </dgm:pt>
    <dgm:pt modelId="{8247B162-2F7D-4C7B-94A4-1153EAE7E5BA}" type="sibTrans" cxnId="{CFFA6EF1-26FE-41A4-B317-6B3D34A2E409}">
      <dgm:prSet/>
      <dgm:spPr/>
      <dgm:t>
        <a:bodyPr/>
        <a:lstStyle/>
        <a:p>
          <a:endParaRPr lang="ru-RU"/>
        </a:p>
      </dgm:t>
    </dgm:pt>
    <dgm:pt modelId="{3D4C77AE-1A58-40DD-88C0-51C83870C8B2}">
      <dgm:prSet/>
      <dgm:spPr/>
      <dgm:t>
        <a:bodyPr/>
        <a:lstStyle/>
        <a:p>
          <a:endParaRPr lang="ru-RU"/>
        </a:p>
      </dgm:t>
    </dgm:pt>
    <dgm:pt modelId="{1C6D1FB7-58BD-48A0-910E-4275935DD129}" type="parTrans" cxnId="{6E7F9788-5B32-4384-A105-F8C76987371D}">
      <dgm:prSet/>
      <dgm:spPr/>
      <dgm:t>
        <a:bodyPr/>
        <a:lstStyle/>
        <a:p>
          <a:endParaRPr lang="ru-RU"/>
        </a:p>
      </dgm:t>
    </dgm:pt>
    <dgm:pt modelId="{EC9941B2-A776-419C-8CD4-3A0656E67D6E}" type="sibTrans" cxnId="{6E7F9788-5B32-4384-A105-F8C76987371D}">
      <dgm:prSet/>
      <dgm:spPr/>
      <dgm:t>
        <a:bodyPr/>
        <a:lstStyle/>
        <a:p>
          <a:endParaRPr lang="ru-RU"/>
        </a:p>
      </dgm:t>
    </dgm:pt>
    <dgm:pt modelId="{2C1D9D84-AD52-4B8B-A659-FC5F784827D1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6B662C52-C5F7-4CCB-8714-6C66550C5F1C}" type="parTrans" cxnId="{0DAC97CC-F7E4-4089-949F-8B73B67A7D10}">
      <dgm:prSet/>
      <dgm:spPr/>
      <dgm:t>
        <a:bodyPr/>
        <a:lstStyle/>
        <a:p>
          <a:endParaRPr lang="ru-RU"/>
        </a:p>
      </dgm:t>
    </dgm:pt>
    <dgm:pt modelId="{039B55D1-6044-4B9B-85D7-FE6C0AB621B8}" type="sibTrans" cxnId="{0DAC97CC-F7E4-4089-949F-8B73B67A7D10}">
      <dgm:prSet/>
      <dgm:spPr/>
      <dgm:t>
        <a:bodyPr/>
        <a:lstStyle/>
        <a:p>
          <a:endParaRPr lang="ru-RU"/>
        </a:p>
      </dgm:t>
    </dgm:pt>
    <dgm:pt modelId="{3E1E12B9-0A0D-4540-A894-F96F2F7C5893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 dirty="0"/>
        </a:p>
      </dgm:t>
    </dgm:pt>
    <dgm:pt modelId="{1AC8C2C0-77EC-4113-B90D-4F3633403710}" type="parTrans" cxnId="{E7191C06-CB46-48E9-A7DA-8C7F83F690BB}">
      <dgm:prSet/>
      <dgm:spPr/>
      <dgm:t>
        <a:bodyPr/>
        <a:lstStyle/>
        <a:p>
          <a:endParaRPr lang="ru-RU"/>
        </a:p>
      </dgm:t>
    </dgm:pt>
    <dgm:pt modelId="{4EF21013-71BB-48AD-9C74-32F61B4DF594}" type="sibTrans" cxnId="{E7191C06-CB46-48E9-A7DA-8C7F83F690BB}">
      <dgm:prSet/>
      <dgm:spPr/>
      <dgm:t>
        <a:bodyPr/>
        <a:lstStyle/>
        <a:p>
          <a:endParaRPr lang="ru-RU"/>
        </a:p>
      </dgm:t>
    </dgm:pt>
    <dgm:pt modelId="{D30166AD-8AA0-43C0-97E4-7477C596984A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94536985-C60D-476F-8587-AC8A303BFED5}" type="parTrans" cxnId="{4DE554F7-A964-4055-BD83-B2854C6242AA}">
      <dgm:prSet/>
      <dgm:spPr/>
      <dgm:t>
        <a:bodyPr/>
        <a:lstStyle/>
        <a:p>
          <a:endParaRPr lang="ru-RU"/>
        </a:p>
      </dgm:t>
    </dgm:pt>
    <dgm:pt modelId="{FF294397-C8A5-46B9-AA11-1A2F0E1E2173}" type="sibTrans" cxnId="{4DE554F7-A964-4055-BD83-B2854C6242AA}">
      <dgm:prSet/>
      <dgm:spPr/>
      <dgm:t>
        <a:bodyPr/>
        <a:lstStyle/>
        <a:p>
          <a:endParaRPr lang="ru-RU"/>
        </a:p>
      </dgm:t>
    </dgm:pt>
    <dgm:pt modelId="{F5890501-819E-4698-A060-8CD9B90E560D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2DDF1834-4E47-4343-B728-E96D649C9ED2}" type="parTrans" cxnId="{FD93E822-7FA1-45CB-8A06-FA640D6246B0}">
      <dgm:prSet/>
      <dgm:spPr/>
      <dgm:t>
        <a:bodyPr/>
        <a:lstStyle/>
        <a:p>
          <a:endParaRPr lang="ru-RU"/>
        </a:p>
      </dgm:t>
    </dgm:pt>
    <dgm:pt modelId="{BFAC5F8F-6F5F-4237-9C6A-B1BC39890A4C}" type="sibTrans" cxnId="{FD93E822-7FA1-45CB-8A06-FA640D6246B0}">
      <dgm:prSet/>
      <dgm:spPr/>
      <dgm:t>
        <a:bodyPr/>
        <a:lstStyle/>
        <a:p>
          <a:endParaRPr lang="ru-RU"/>
        </a:p>
      </dgm:t>
    </dgm:pt>
    <dgm:pt modelId="{35085CBD-4185-4D70-8A7F-9EC6FE17CC37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E1A87E05-31E8-4BC0-869D-7C9A429CD35C}" type="parTrans" cxnId="{BE9CB6AD-3DCD-4784-8353-BCB6CEA0C88D}">
      <dgm:prSet/>
      <dgm:spPr/>
      <dgm:t>
        <a:bodyPr/>
        <a:lstStyle/>
        <a:p>
          <a:endParaRPr lang="ru-RU"/>
        </a:p>
      </dgm:t>
    </dgm:pt>
    <dgm:pt modelId="{285AFB9F-20B1-4BF1-B7A2-E04CF5561D8C}" type="sibTrans" cxnId="{BE9CB6AD-3DCD-4784-8353-BCB6CEA0C88D}">
      <dgm:prSet/>
      <dgm:spPr/>
      <dgm:t>
        <a:bodyPr/>
        <a:lstStyle/>
        <a:p>
          <a:endParaRPr lang="ru-RU"/>
        </a:p>
      </dgm:t>
    </dgm:pt>
    <dgm:pt modelId="{F1268D38-1A01-4BC9-82A8-B0E8414D4215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D63B74D0-9E2C-4704-AB6E-6473203A4BB5}" type="parTrans" cxnId="{1F985B01-D424-4020-8569-C3C3F8AFC19E}">
      <dgm:prSet/>
      <dgm:spPr/>
      <dgm:t>
        <a:bodyPr/>
        <a:lstStyle/>
        <a:p>
          <a:endParaRPr lang="ru-RU"/>
        </a:p>
      </dgm:t>
    </dgm:pt>
    <dgm:pt modelId="{BF754813-AAF5-46DF-9DC9-BEA891A7D6CF}" type="sibTrans" cxnId="{1F985B01-D424-4020-8569-C3C3F8AFC19E}">
      <dgm:prSet/>
      <dgm:spPr/>
      <dgm:t>
        <a:bodyPr/>
        <a:lstStyle/>
        <a:p>
          <a:endParaRPr lang="ru-RU"/>
        </a:p>
      </dgm:t>
    </dgm:pt>
    <dgm:pt modelId="{92AD0346-46F2-4A7E-BC99-BE9E24D4A7EF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6CF790BD-BBC0-42F1-A379-DA1637A97976}" type="parTrans" cxnId="{EDF45367-D7C7-498C-84AB-10C160BE95A7}">
      <dgm:prSet/>
      <dgm:spPr/>
      <dgm:t>
        <a:bodyPr/>
        <a:lstStyle/>
        <a:p>
          <a:endParaRPr lang="ru-RU"/>
        </a:p>
      </dgm:t>
    </dgm:pt>
    <dgm:pt modelId="{1533EBC5-18C6-4DD3-80D3-F88D42FD38E3}" type="sibTrans" cxnId="{EDF45367-D7C7-498C-84AB-10C160BE95A7}">
      <dgm:prSet/>
      <dgm:spPr/>
      <dgm:t>
        <a:bodyPr/>
        <a:lstStyle/>
        <a:p>
          <a:endParaRPr lang="ru-RU"/>
        </a:p>
      </dgm:t>
    </dgm:pt>
    <dgm:pt modelId="{90F5F078-1FD5-4613-9215-CEBF9C6BDD41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/>
        </a:p>
      </dgm:t>
    </dgm:pt>
    <dgm:pt modelId="{6945D84A-E223-42D1-B892-9B353E7023FA}" type="parTrans" cxnId="{FB7D4919-CF62-4019-866D-F729F594D5E5}">
      <dgm:prSet/>
      <dgm:spPr/>
      <dgm:t>
        <a:bodyPr/>
        <a:lstStyle/>
        <a:p>
          <a:endParaRPr lang="ru-RU"/>
        </a:p>
      </dgm:t>
    </dgm:pt>
    <dgm:pt modelId="{39F70116-687B-4829-8B3E-BB90AB8F5D10}" type="sibTrans" cxnId="{FB7D4919-CF62-4019-866D-F729F594D5E5}">
      <dgm:prSet/>
      <dgm:spPr/>
      <dgm:t>
        <a:bodyPr/>
        <a:lstStyle/>
        <a:p>
          <a:endParaRPr lang="ru-RU"/>
        </a:p>
      </dgm:t>
    </dgm:pt>
    <dgm:pt modelId="{473C0725-1D5B-41EF-A0C9-E01F31C3A177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endParaRPr lang="ru-RU" dirty="0" smtClean="0"/>
        </a:p>
      </dgm:t>
    </dgm:pt>
    <dgm:pt modelId="{52C2B82E-4B6D-4EB3-92D9-B96C34D4D553}" type="parTrans" cxnId="{71EDAABE-45BA-4AE2-95AB-43CA2290C985}">
      <dgm:prSet/>
      <dgm:spPr/>
      <dgm:t>
        <a:bodyPr/>
        <a:lstStyle/>
        <a:p>
          <a:endParaRPr lang="ru-RU"/>
        </a:p>
      </dgm:t>
    </dgm:pt>
    <dgm:pt modelId="{CCA8E11F-87AC-48FB-9243-406C9B2F42DA}" type="sibTrans" cxnId="{71EDAABE-45BA-4AE2-95AB-43CA2290C985}">
      <dgm:prSet/>
      <dgm:spPr/>
      <dgm:t>
        <a:bodyPr/>
        <a:lstStyle/>
        <a:p>
          <a:endParaRPr lang="ru-RU"/>
        </a:p>
      </dgm:t>
    </dgm:pt>
    <dgm:pt modelId="{14C857B4-B690-42CD-AC53-493E305AF63D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i="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F92D03-DD38-48C8-ABE5-85F655D78C3E}" type="parTrans" cxnId="{2AF56D74-567A-4A3D-BEF0-2C33D89EC973}">
      <dgm:prSet/>
      <dgm:spPr/>
      <dgm:t>
        <a:bodyPr/>
        <a:lstStyle/>
        <a:p>
          <a:endParaRPr lang="ru-RU"/>
        </a:p>
      </dgm:t>
    </dgm:pt>
    <dgm:pt modelId="{F6B124CB-6C95-47E2-9976-8018174C060E}" type="sibTrans" cxnId="{2AF56D74-567A-4A3D-BEF0-2C33D89EC973}">
      <dgm:prSet/>
      <dgm:spPr/>
      <dgm:t>
        <a:bodyPr/>
        <a:lstStyle/>
        <a:p>
          <a:endParaRPr lang="ru-RU"/>
        </a:p>
      </dgm:t>
    </dgm:pt>
    <dgm:pt modelId="{DC64B8E7-4C27-4D86-BC2A-9D6CD5E8495A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Georgia" pitchFamily="18" charset="0"/>
            </a:rPr>
            <a:t>Игровые  технологии</a:t>
          </a:r>
        </a:p>
        <a:p>
          <a:r>
            <a:rPr lang="ru-RU" b="0" dirty="0" smtClean="0">
              <a:solidFill>
                <a:schemeClr val="tx1"/>
              </a:solidFill>
              <a:latin typeface="Georgia" pitchFamily="18" charset="0"/>
            </a:rPr>
            <a:t>Творческое </a:t>
          </a:r>
          <a:r>
            <a:rPr lang="ru-RU" b="0" dirty="0" err="1" smtClean="0">
              <a:solidFill>
                <a:schemeClr val="tx1"/>
              </a:solidFill>
              <a:latin typeface="Georgia" pitchFamily="18" charset="0"/>
            </a:rPr>
            <a:t>музицирование</a:t>
          </a:r>
          <a:endParaRPr lang="ru-RU" b="0" dirty="0" smtClean="0">
            <a:solidFill>
              <a:schemeClr val="tx1"/>
            </a:solidFill>
            <a:latin typeface="Georgia" pitchFamily="18" charset="0"/>
          </a:endParaRPr>
        </a:p>
        <a:p>
          <a:r>
            <a:rPr lang="ru-RU" b="0" dirty="0" smtClean="0">
              <a:solidFill>
                <a:schemeClr val="tx1"/>
              </a:solidFill>
              <a:latin typeface="Georgia" pitchFamily="18" charset="0"/>
            </a:rPr>
            <a:t>Концертное </a:t>
          </a:r>
          <a:r>
            <a:rPr lang="ru-RU" b="0" dirty="0" err="1" smtClean="0">
              <a:solidFill>
                <a:schemeClr val="tx1"/>
              </a:solidFill>
              <a:latin typeface="Georgia" pitchFamily="18" charset="0"/>
            </a:rPr>
            <a:t>музицирование</a:t>
          </a:r>
          <a:endParaRPr lang="ru-RU" b="0" dirty="0">
            <a:solidFill>
              <a:schemeClr val="tx1"/>
            </a:solidFill>
            <a:latin typeface="Georgia" pitchFamily="18" charset="0"/>
          </a:endParaRPr>
        </a:p>
      </dgm:t>
    </dgm:pt>
    <dgm:pt modelId="{915F6A64-161B-421B-89BB-1B004746E326}" type="parTrans" cxnId="{4FC869DA-EE38-498E-9E11-B1D11A9BF759}">
      <dgm:prSet/>
      <dgm:spPr/>
      <dgm:t>
        <a:bodyPr/>
        <a:lstStyle/>
        <a:p>
          <a:endParaRPr lang="ru-RU"/>
        </a:p>
      </dgm:t>
    </dgm:pt>
    <dgm:pt modelId="{5A284A96-A03A-4EF5-9525-AF1B0704F61D}" type="sibTrans" cxnId="{4FC869DA-EE38-498E-9E11-B1D11A9BF759}">
      <dgm:prSet/>
      <dgm:spPr/>
      <dgm:t>
        <a:bodyPr/>
        <a:lstStyle/>
        <a:p>
          <a:endParaRPr lang="ru-RU"/>
        </a:p>
      </dgm:t>
    </dgm:pt>
    <dgm:pt modelId="{E19C71C9-3F98-4214-A285-68FA13E5073D}">
      <dgm:prSet phldrT="[Текст]"/>
      <dgm:spPr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 smtClean="0"/>
        </a:p>
      </dgm:t>
    </dgm:pt>
    <dgm:pt modelId="{C0DE4C98-7E79-4352-90FD-7421B163DD97}" type="parTrans" cxnId="{1DB26166-7082-4B7E-917E-75357000E8EC}">
      <dgm:prSet/>
      <dgm:spPr/>
      <dgm:t>
        <a:bodyPr/>
        <a:lstStyle/>
        <a:p>
          <a:endParaRPr lang="ru-RU"/>
        </a:p>
      </dgm:t>
    </dgm:pt>
    <dgm:pt modelId="{8C204CE9-6DA5-4EB9-8BED-0E6FE0DC7818}" type="sibTrans" cxnId="{1DB26166-7082-4B7E-917E-75357000E8EC}">
      <dgm:prSet/>
      <dgm:spPr/>
      <dgm:t>
        <a:bodyPr/>
        <a:lstStyle/>
        <a:p>
          <a:endParaRPr lang="ru-RU"/>
        </a:p>
      </dgm:t>
    </dgm:pt>
    <dgm:pt modelId="{1F09C382-77CC-4502-8C79-5FA4B658E698}">
      <dgm:prSet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Georgia" pitchFamily="18" charset="0"/>
            </a:rPr>
            <a:t>информационно-коммуникационные технологии</a:t>
          </a:r>
        </a:p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Компьютерные презентации</a:t>
          </a:r>
        </a:p>
        <a:p>
          <a:r>
            <a:rPr lang="ru-RU" dirty="0" smtClean="0">
              <a:solidFill>
                <a:schemeClr val="tx1"/>
              </a:solidFill>
              <a:latin typeface="Georgia" pitchFamily="18" charset="0"/>
            </a:rPr>
            <a:t>Слайд-шоу</a:t>
          </a:r>
        </a:p>
      </dgm:t>
    </dgm:pt>
    <dgm:pt modelId="{B2A0F4D1-2360-43D1-8976-BC3CC6119CB6}" type="parTrans" cxnId="{05A09FE6-8534-4773-AE2B-FC757EE7F2D3}">
      <dgm:prSet/>
      <dgm:spPr/>
      <dgm:t>
        <a:bodyPr/>
        <a:lstStyle/>
        <a:p>
          <a:endParaRPr lang="ru-RU"/>
        </a:p>
      </dgm:t>
    </dgm:pt>
    <dgm:pt modelId="{76DAC521-8049-4D7B-B8A9-83F831CE64C9}" type="sibTrans" cxnId="{05A09FE6-8534-4773-AE2B-FC757EE7F2D3}">
      <dgm:prSet/>
      <dgm:spPr/>
      <dgm:t>
        <a:bodyPr/>
        <a:lstStyle/>
        <a:p>
          <a:endParaRPr lang="ru-RU"/>
        </a:p>
      </dgm:t>
    </dgm:pt>
    <dgm:pt modelId="{D8C0DB22-26FE-4F26-80B4-6276B5EB19FA}">
      <dgm:prSet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latin typeface="Georgia" pitchFamily="18" charset="0"/>
            </a:rPr>
            <a:t>технологии развития творческих способностей дошкольников в музыкально-театрализованной деятельности</a:t>
          </a:r>
          <a:endParaRPr lang="ru-RU" b="1" dirty="0">
            <a:solidFill>
              <a:srgbClr val="7030A0"/>
            </a:solidFill>
            <a:latin typeface="Georgia" pitchFamily="18" charset="0"/>
          </a:endParaRPr>
        </a:p>
      </dgm:t>
    </dgm:pt>
    <dgm:pt modelId="{AA92BEF1-12F4-45EE-8EEA-B2F8E657F365}" type="parTrans" cxnId="{E20D8A1F-2F72-4FB2-B661-090767ABF9F7}">
      <dgm:prSet/>
      <dgm:spPr/>
      <dgm:t>
        <a:bodyPr/>
        <a:lstStyle/>
        <a:p>
          <a:endParaRPr lang="ru-RU"/>
        </a:p>
      </dgm:t>
    </dgm:pt>
    <dgm:pt modelId="{7BB68863-65C3-45AF-BE47-6412A3B95D1C}" type="sibTrans" cxnId="{E20D8A1F-2F72-4FB2-B661-090767ABF9F7}">
      <dgm:prSet/>
      <dgm:spPr/>
      <dgm:t>
        <a:bodyPr/>
        <a:lstStyle/>
        <a:p>
          <a:endParaRPr lang="ru-RU"/>
        </a:p>
      </dgm:t>
    </dgm:pt>
    <dgm:pt modelId="{99D9E903-DAC6-46D8-9422-422D391075CA}" type="pres">
      <dgm:prSet presAssocID="{AE73F98C-AAD5-493A-8C18-21D0D46A067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9164DF-B16D-4A34-8213-CF767838453D}" type="pres">
      <dgm:prSet presAssocID="{AE73F98C-AAD5-493A-8C18-21D0D46A067B}" presName="diamond" presStyleLbl="bgShp" presStyleIdx="0" presStyleCnt="1" custScaleX="134413"/>
      <dgm:spPr>
        <a:gradFill flip="none" rotWithShape="1">
          <a:gsLst>
            <a:gs pos="0">
              <a:srgbClr val="FF66CC"/>
            </a:gs>
            <a:gs pos="80000">
              <a:srgbClr val="4EACCE"/>
            </a:gs>
            <a:gs pos="74000">
              <a:schemeClr val="accent5">
                <a:lumMod val="60000"/>
                <a:lumOff val="40000"/>
                <a:alpha val="60000"/>
              </a:schemeClr>
            </a:gs>
          </a:gsLst>
          <a:path path="circle">
            <a:fillToRect l="100000" t="100000"/>
          </a:path>
          <a:tileRect r="-100000" b="-100000"/>
        </a:gradFill>
      </dgm:spPr>
    </dgm:pt>
    <dgm:pt modelId="{FE97D24E-A8D4-42BC-90EE-46674D5A2A02}" type="pres">
      <dgm:prSet presAssocID="{AE73F98C-AAD5-493A-8C18-21D0D46A067B}" presName="quad1" presStyleLbl="node1" presStyleIdx="0" presStyleCnt="4" custScaleX="177868" custScaleY="115497" custLinFactNeighborX="-68949" custLinFactNeighborY="-233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A341D-4D3C-4CF4-A1B6-598EA93C85C1}" type="pres">
      <dgm:prSet presAssocID="{AE73F98C-AAD5-493A-8C18-21D0D46A067B}" presName="quad2" presStyleLbl="node1" presStyleIdx="1" presStyleCnt="4" custScaleX="145085" custScaleY="109960" custLinFactNeighborX="70126" custLinFactNeighborY="-19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D92AB-159D-4782-88FC-A2D2C2E1A112}" type="pres">
      <dgm:prSet presAssocID="{AE73F98C-AAD5-493A-8C18-21D0D46A067B}" presName="quad3" presStyleLbl="node1" presStyleIdx="2" presStyleCnt="4" custScaleX="178165" custScaleY="124103" custLinFactNeighborX="-55305" custLinFactNeighborY="55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52DC-1F06-4099-8C00-BDED769FDE44}" type="pres">
      <dgm:prSet presAssocID="{AE73F98C-AAD5-493A-8C18-21D0D46A067B}" presName="quad4" presStyleLbl="node1" presStyleIdx="3" presStyleCnt="4" custScaleX="153905" custScaleY="120482" custLinFactNeighborX="61041" custLinFactNeighborY="97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239136-C194-43BE-BA03-F2BD4CCEDC17}" srcId="{AE73F98C-AAD5-493A-8C18-21D0D46A067B}" destId="{F3EA5CC5-9E8A-4282-B1FB-CB16914B1B85}" srcOrd="0" destOrd="0" parTransId="{129E4E96-7BD5-44D4-99AF-A5608EFAA0B3}" sibTransId="{0152C6C1-047D-4741-A0A5-B1A7954CDC8D}"/>
    <dgm:cxn modelId="{1F985B01-D424-4020-8569-C3C3F8AFC19E}" srcId="{AE73F98C-AAD5-493A-8C18-21D0D46A067B}" destId="{F1268D38-1A01-4BC9-82A8-B0E8414D4215}" srcOrd="11" destOrd="0" parTransId="{D63B74D0-9E2C-4704-AB6E-6473203A4BB5}" sibTransId="{BF754813-AAF5-46DF-9DC9-BEA891A7D6CF}"/>
    <dgm:cxn modelId="{4DE554F7-A964-4055-BD83-B2854C6242AA}" srcId="{AE73F98C-AAD5-493A-8C18-21D0D46A067B}" destId="{D30166AD-8AA0-43C0-97E4-7477C596984A}" srcOrd="8" destOrd="0" parTransId="{94536985-C60D-476F-8587-AC8A303BFED5}" sibTransId="{FF294397-C8A5-46B9-AA11-1A2F0E1E2173}"/>
    <dgm:cxn modelId="{E7191C06-CB46-48E9-A7DA-8C7F83F690BB}" srcId="{AE73F98C-AAD5-493A-8C18-21D0D46A067B}" destId="{3E1E12B9-0A0D-4540-A894-F96F2F7C5893}" srcOrd="7" destOrd="0" parTransId="{1AC8C2C0-77EC-4113-B90D-4F3633403710}" sibTransId="{4EF21013-71BB-48AD-9C74-32F61B4DF594}"/>
    <dgm:cxn modelId="{FB7D4919-CF62-4019-866D-F729F594D5E5}" srcId="{AE73F98C-AAD5-493A-8C18-21D0D46A067B}" destId="{90F5F078-1FD5-4613-9215-CEBF9C6BDD41}" srcOrd="13" destOrd="0" parTransId="{6945D84A-E223-42D1-B892-9B353E7023FA}" sibTransId="{39F70116-687B-4829-8B3E-BB90AB8F5D10}"/>
    <dgm:cxn modelId="{71EDAABE-45BA-4AE2-95AB-43CA2290C985}" srcId="{AE73F98C-AAD5-493A-8C18-21D0D46A067B}" destId="{473C0725-1D5B-41EF-A0C9-E01F31C3A177}" srcOrd="14" destOrd="0" parTransId="{52C2B82E-4B6D-4EB3-92D9-B96C34D4D553}" sibTransId="{CCA8E11F-87AC-48FB-9243-406C9B2F42DA}"/>
    <dgm:cxn modelId="{CFFA6EF1-26FE-41A4-B317-6B3D34A2E409}" srcId="{AE73F98C-AAD5-493A-8C18-21D0D46A067B}" destId="{E4D01985-8FEE-44B0-A13B-88B3BD36D2C3}" srcOrd="23" destOrd="0" parTransId="{307C8B57-8837-43F6-8271-BA4B64DFAB1E}" sibTransId="{8247B162-2F7D-4C7B-94A4-1153EAE7E5BA}"/>
    <dgm:cxn modelId="{BE9CB6AD-3DCD-4784-8353-BCB6CEA0C88D}" srcId="{AE73F98C-AAD5-493A-8C18-21D0D46A067B}" destId="{35085CBD-4185-4D70-8A7F-9EC6FE17CC37}" srcOrd="10" destOrd="0" parTransId="{E1A87E05-31E8-4BC0-869D-7C9A429CD35C}" sibTransId="{285AFB9F-20B1-4BF1-B7A2-E04CF5561D8C}"/>
    <dgm:cxn modelId="{A4FD0670-F91F-479C-8A9A-85B1B9AEFE5C}" type="presOf" srcId="{D8C0DB22-26FE-4F26-80B4-6276B5EB19FA}" destId="{10CD92AB-159D-4782-88FC-A2D2C2E1A112}" srcOrd="0" destOrd="0" presId="urn:microsoft.com/office/officeart/2005/8/layout/matrix3"/>
    <dgm:cxn modelId="{2DD73257-B29A-4481-AF23-2F57529FED7C}" srcId="{AE73F98C-AAD5-493A-8C18-21D0D46A067B}" destId="{B6126DD1-E853-4670-8DE4-ACA6B8A8BC45}" srcOrd="17" destOrd="0" parTransId="{3930A9F6-50B3-425D-BEAD-C04D28A4B8E3}" sibTransId="{B01CEAE9-BFFC-4941-9A53-2A4A578A5C4A}"/>
    <dgm:cxn modelId="{631A668A-40FF-4E65-B036-EAD6D1439F6A}" srcId="{AE73F98C-AAD5-493A-8C18-21D0D46A067B}" destId="{46079EC6-36FD-4A45-888A-F5E67F7EBE7B}" srcOrd="26" destOrd="0" parTransId="{9A33617B-A3A8-47EA-8B60-115730B55740}" sibTransId="{E039D31E-457D-42A9-8F85-B39CC6B31B6F}"/>
    <dgm:cxn modelId="{E20D8A1F-2F72-4FB2-B661-090767ABF9F7}" srcId="{AE73F98C-AAD5-493A-8C18-21D0D46A067B}" destId="{D8C0DB22-26FE-4F26-80B4-6276B5EB19FA}" srcOrd="2" destOrd="0" parTransId="{AA92BEF1-12F4-45EE-8EEA-B2F8E657F365}" sibTransId="{7BB68863-65C3-45AF-BE47-6412A3B95D1C}"/>
    <dgm:cxn modelId="{EDF45367-D7C7-498C-84AB-10C160BE95A7}" srcId="{AE73F98C-AAD5-493A-8C18-21D0D46A067B}" destId="{92AD0346-46F2-4A7E-BC99-BE9E24D4A7EF}" srcOrd="12" destOrd="0" parTransId="{6CF790BD-BBC0-42F1-A379-DA1637A97976}" sibTransId="{1533EBC5-18C6-4DD3-80D3-F88D42FD38E3}"/>
    <dgm:cxn modelId="{2AF56D74-567A-4A3D-BEF0-2C33D89EC973}" srcId="{AE73F98C-AAD5-493A-8C18-21D0D46A067B}" destId="{14C857B4-B690-42CD-AC53-493E305AF63D}" srcOrd="5" destOrd="0" parTransId="{04F92D03-DD38-48C8-ABE5-85F655D78C3E}" sibTransId="{F6B124CB-6C95-47E2-9976-8018174C060E}"/>
    <dgm:cxn modelId="{4382DF9A-CE5E-4EAF-BD30-FF7768A25DB4}" srcId="{AE73F98C-AAD5-493A-8C18-21D0D46A067B}" destId="{24D3805A-649B-462F-A836-D12884F0A37C}" srcOrd="15" destOrd="0" parTransId="{B77FF95C-8C9F-41E2-ABAF-2B9B90BB008F}" sibTransId="{9EEF09F2-C58A-4855-B79B-06202C6C8E54}"/>
    <dgm:cxn modelId="{0DAC97CC-F7E4-4089-949F-8B73B67A7D10}" srcId="{AE73F98C-AAD5-493A-8C18-21D0D46A067B}" destId="{2C1D9D84-AD52-4B8B-A659-FC5F784827D1}" srcOrd="6" destOrd="0" parTransId="{6B662C52-C5F7-4CCB-8714-6C66550C5F1C}" sibTransId="{039B55D1-6044-4B9B-85D7-FE6C0AB621B8}"/>
    <dgm:cxn modelId="{FA3CAFEF-491C-4A16-A010-F67311360990}" srcId="{AE73F98C-AAD5-493A-8C18-21D0D46A067B}" destId="{0B3F640F-7E45-4EC8-8507-7EE8C3029E09}" srcOrd="19" destOrd="0" parTransId="{D7A8FCB4-82A8-4D92-ADC7-DD3C8CB50124}" sibTransId="{F1F9D857-7193-46F6-B9F4-00E91447DD2E}"/>
    <dgm:cxn modelId="{72AAF7D0-D837-4EA0-911D-38B4D0003B7F}" type="presOf" srcId="{F3EA5CC5-9E8A-4282-B1FB-CB16914B1B85}" destId="{FE97D24E-A8D4-42BC-90EE-46674D5A2A02}" srcOrd="0" destOrd="0" presId="urn:microsoft.com/office/officeart/2005/8/layout/matrix3"/>
    <dgm:cxn modelId="{D4639765-D411-4822-BCED-4D4F42E43051}" type="presOf" srcId="{1F09C382-77CC-4502-8C79-5FA4B658E698}" destId="{B82E52DC-1F06-4099-8C00-BDED769FDE44}" srcOrd="0" destOrd="0" presId="urn:microsoft.com/office/officeart/2005/8/layout/matrix3"/>
    <dgm:cxn modelId="{FE50FA5E-EE9A-4387-BF31-F930B08449D2}" srcId="{AE73F98C-AAD5-493A-8C18-21D0D46A067B}" destId="{1699637E-2B1D-4F09-962E-9F7047DC2EF5}" srcOrd="25" destOrd="0" parTransId="{D1BCA9A7-0A48-437B-B101-8C0D7E4A5FDC}" sibTransId="{E06E1139-6AA4-44B8-9978-45A7AEFAB064}"/>
    <dgm:cxn modelId="{AF3E388A-2772-470E-93D7-9A97BB96C28F}" srcId="{AE73F98C-AAD5-493A-8C18-21D0D46A067B}" destId="{5E3D4050-52DC-4F9C-B042-A8B1A168BCAE}" srcOrd="16" destOrd="0" parTransId="{9D5AF7BF-8584-4368-9852-97DF7EBE734D}" sibTransId="{91FEB0EE-F985-43C6-9A76-EA604817B171}"/>
    <dgm:cxn modelId="{D154F39D-3C46-42F5-9BF7-125D664E2460}" srcId="{AE73F98C-AAD5-493A-8C18-21D0D46A067B}" destId="{3E3614EA-0C4B-46CB-8180-C2955A051328}" srcOrd="21" destOrd="0" parTransId="{D88C50BF-1F38-414C-9634-3ACE19050A7A}" sibTransId="{E905617A-A56C-4928-9112-11C46258F571}"/>
    <dgm:cxn modelId="{20139EFD-B900-4B34-9B0B-6583AF2DD910}" srcId="{AE73F98C-AAD5-493A-8C18-21D0D46A067B}" destId="{70A170EB-D59F-42F4-8C68-3EF78876FCE5}" srcOrd="20" destOrd="0" parTransId="{10548AC5-E3EE-4BF8-8B03-8ED8130CC27C}" sibTransId="{6F6471AE-BAD8-41A0-A01F-E25E979CC87E}"/>
    <dgm:cxn modelId="{4FC869DA-EE38-498E-9E11-B1D11A9BF759}" srcId="{AE73F98C-AAD5-493A-8C18-21D0D46A067B}" destId="{DC64B8E7-4C27-4D86-BC2A-9D6CD5E8495A}" srcOrd="1" destOrd="0" parTransId="{915F6A64-161B-421B-89BB-1B004746E326}" sibTransId="{5A284A96-A03A-4EF5-9525-AF1B0704F61D}"/>
    <dgm:cxn modelId="{05A09FE6-8534-4773-AE2B-FC757EE7F2D3}" srcId="{AE73F98C-AAD5-493A-8C18-21D0D46A067B}" destId="{1F09C382-77CC-4502-8C79-5FA4B658E698}" srcOrd="3" destOrd="0" parTransId="{B2A0F4D1-2360-43D1-8976-BC3CC6119CB6}" sibTransId="{76DAC521-8049-4D7B-B8A9-83F831CE64C9}"/>
    <dgm:cxn modelId="{1DB26166-7082-4B7E-917E-75357000E8EC}" srcId="{AE73F98C-AAD5-493A-8C18-21D0D46A067B}" destId="{E19C71C9-3F98-4214-A285-68FA13E5073D}" srcOrd="4" destOrd="0" parTransId="{C0DE4C98-7E79-4352-90FD-7421B163DD97}" sibTransId="{8C204CE9-6DA5-4EB9-8BED-0E6FE0DC7818}"/>
    <dgm:cxn modelId="{FD93E822-7FA1-45CB-8A06-FA640D6246B0}" srcId="{AE73F98C-AAD5-493A-8C18-21D0D46A067B}" destId="{F5890501-819E-4698-A060-8CD9B90E560D}" srcOrd="9" destOrd="0" parTransId="{2DDF1834-4E47-4343-B728-E96D649C9ED2}" sibTransId="{BFAC5F8F-6F5F-4237-9C6A-B1BC39890A4C}"/>
    <dgm:cxn modelId="{F9A9ED18-D011-4AD4-AC80-1EFA233AC78F}" srcId="{AE73F98C-AAD5-493A-8C18-21D0D46A067B}" destId="{495673B7-DF07-4C64-8527-2FD370360D39}" srcOrd="18" destOrd="0" parTransId="{66E90184-5A05-4F58-B1E4-79CE3F75A753}" sibTransId="{C51460B6-2092-483D-8F8F-35198757D87A}"/>
    <dgm:cxn modelId="{DFE7D0E6-0E47-4AEE-8AF5-8927FD7F2172}" srcId="{AE73F98C-AAD5-493A-8C18-21D0D46A067B}" destId="{99D1A7C6-7616-49E3-B2E4-BBF2324EBA4D}" srcOrd="22" destOrd="0" parTransId="{6F173F4C-E0BF-4743-92BA-4C476078761A}" sibTransId="{AB19AB23-D3F4-4602-A9B6-188E47358F70}"/>
    <dgm:cxn modelId="{6E7F9788-5B32-4384-A105-F8C76987371D}" srcId="{AE73F98C-AAD5-493A-8C18-21D0D46A067B}" destId="{3D4C77AE-1A58-40DD-88C0-51C83870C8B2}" srcOrd="24" destOrd="0" parTransId="{1C6D1FB7-58BD-48A0-910E-4275935DD129}" sibTransId="{EC9941B2-A776-419C-8CD4-3A0656E67D6E}"/>
    <dgm:cxn modelId="{93E78E14-41DA-4B71-9322-2053BB0257C2}" type="presOf" srcId="{AE73F98C-AAD5-493A-8C18-21D0D46A067B}" destId="{99D9E903-DAC6-46D8-9422-422D391075CA}" srcOrd="0" destOrd="0" presId="urn:microsoft.com/office/officeart/2005/8/layout/matrix3"/>
    <dgm:cxn modelId="{847D81FA-6C2E-4B0F-BA1C-A848D39177C2}" srcId="{AE73F98C-AAD5-493A-8C18-21D0D46A067B}" destId="{05A50D1A-2379-4D1A-899B-9A06A66BA5E9}" srcOrd="27" destOrd="0" parTransId="{826B7428-8D90-419F-8E6B-24D613CC5D02}" sibTransId="{42B3BEFE-5986-4DCE-BC67-988ED5536485}"/>
    <dgm:cxn modelId="{40FBAF80-4CFB-4F7D-A643-5FAC23926287}" type="presOf" srcId="{DC64B8E7-4C27-4D86-BC2A-9D6CD5E8495A}" destId="{24FA341D-4D3C-4CF4-A1B6-598EA93C85C1}" srcOrd="0" destOrd="0" presId="urn:microsoft.com/office/officeart/2005/8/layout/matrix3"/>
    <dgm:cxn modelId="{A084906C-3F63-4E9C-95AA-57E88A4E88FC}" type="presParOf" srcId="{99D9E903-DAC6-46D8-9422-422D391075CA}" destId="{CE9164DF-B16D-4A34-8213-CF767838453D}" srcOrd="0" destOrd="0" presId="urn:microsoft.com/office/officeart/2005/8/layout/matrix3"/>
    <dgm:cxn modelId="{4753AFFF-11DA-4AF1-8897-D0FB64EF4CD6}" type="presParOf" srcId="{99D9E903-DAC6-46D8-9422-422D391075CA}" destId="{FE97D24E-A8D4-42BC-90EE-46674D5A2A02}" srcOrd="1" destOrd="0" presId="urn:microsoft.com/office/officeart/2005/8/layout/matrix3"/>
    <dgm:cxn modelId="{E2E93121-2E6D-48B2-A605-82AAC3BD16DA}" type="presParOf" srcId="{99D9E903-DAC6-46D8-9422-422D391075CA}" destId="{24FA341D-4D3C-4CF4-A1B6-598EA93C85C1}" srcOrd="2" destOrd="0" presId="urn:microsoft.com/office/officeart/2005/8/layout/matrix3"/>
    <dgm:cxn modelId="{6C5AF138-57AA-4082-A41F-CD73966287C6}" type="presParOf" srcId="{99D9E903-DAC6-46D8-9422-422D391075CA}" destId="{10CD92AB-159D-4782-88FC-A2D2C2E1A112}" srcOrd="3" destOrd="0" presId="urn:microsoft.com/office/officeart/2005/8/layout/matrix3"/>
    <dgm:cxn modelId="{E8F05702-D8A4-4C86-9CD7-2D0CA1A8D25D}" type="presParOf" srcId="{99D9E903-DAC6-46D8-9422-422D391075CA}" destId="{B82E52DC-1F06-4099-8C00-BDED769FDE4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9164DF-B16D-4A34-8213-CF767838453D}">
      <dsp:nvSpPr>
        <dsp:cNvPr id="0" name=""/>
        <dsp:cNvSpPr/>
      </dsp:nvSpPr>
      <dsp:spPr>
        <a:xfrm>
          <a:off x="726284" y="0"/>
          <a:ext cx="7297636" cy="5429264"/>
        </a:xfrm>
        <a:prstGeom prst="diamond">
          <a:avLst/>
        </a:prstGeom>
        <a:gradFill flip="none" rotWithShape="1">
          <a:gsLst>
            <a:gs pos="0">
              <a:srgbClr val="FF66CC"/>
            </a:gs>
            <a:gs pos="80000">
              <a:srgbClr val="4EACCE"/>
            </a:gs>
            <a:gs pos="74000">
              <a:schemeClr val="accent5">
                <a:lumMod val="60000"/>
                <a:lumOff val="40000"/>
                <a:alpha val="60000"/>
              </a:scheme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E97D24E-A8D4-42BC-90EE-46674D5A2A02}">
      <dsp:nvSpPr>
        <dsp:cNvPr id="0" name=""/>
        <dsp:cNvSpPr/>
      </dsp:nvSpPr>
      <dsp:spPr>
        <a:xfrm>
          <a:off x="0" y="0"/>
          <a:ext cx="3766200" cy="24455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7030A0"/>
              </a:solidFill>
              <a:latin typeface="Georgia" pitchFamily="18" charset="0"/>
            </a:rPr>
            <a:t>здоровьесберегающие</a:t>
          </a:r>
          <a:r>
            <a:rPr lang="ru-RU" sz="1800" b="1" kern="1200" dirty="0" smtClean="0">
              <a:solidFill>
                <a:srgbClr val="7030A0"/>
              </a:solidFill>
              <a:latin typeface="Georgia" pitchFamily="18" charset="0"/>
            </a:rPr>
            <a:t> технологии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tx1"/>
              </a:solidFill>
              <a:latin typeface="Georgia" pitchFamily="18" charset="0"/>
            </a:rPr>
            <a:t>Речь с движением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Georgia" pitchFamily="18" charset="0"/>
            </a:rPr>
            <a:t>Пальчиковая гимнастика и игровой массаж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err="1" smtClean="0">
              <a:solidFill>
                <a:schemeClr val="tx1"/>
              </a:solidFill>
              <a:latin typeface="Georgia" pitchFamily="18" charset="0"/>
            </a:rPr>
            <a:t>Психогимнастика</a:t>
          </a:r>
          <a:endParaRPr lang="ru-RU" sz="1300" kern="1200" dirty="0" smtClean="0">
            <a:solidFill>
              <a:schemeClr val="tx1"/>
            </a:solidFill>
            <a:latin typeface="Georgi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err="1" smtClean="0">
              <a:solidFill>
                <a:schemeClr val="tx1"/>
              </a:solidFill>
              <a:latin typeface="Georgia" pitchFamily="18" charset="0"/>
            </a:rPr>
            <a:t>Валеологические</a:t>
          </a:r>
          <a:r>
            <a:rPr lang="ru-RU" sz="1300" kern="1200" dirty="0" smtClean="0">
              <a:solidFill>
                <a:schemeClr val="tx1"/>
              </a:solidFill>
              <a:latin typeface="Georgia" pitchFamily="18" charset="0"/>
            </a:rPr>
            <a:t> песенки - </a:t>
          </a:r>
          <a:r>
            <a:rPr lang="ru-RU" sz="1300" kern="1200" dirty="0" err="1" smtClean="0">
              <a:solidFill>
                <a:schemeClr val="tx1"/>
              </a:solidFill>
              <a:latin typeface="Georgia" pitchFamily="18" charset="0"/>
            </a:rPr>
            <a:t>распевки</a:t>
          </a:r>
          <a:endParaRPr lang="ru-RU" sz="1300" kern="1200" dirty="0" smtClean="0">
            <a:solidFill>
              <a:schemeClr val="tx1"/>
            </a:solidFill>
            <a:latin typeface="Georgi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300" kern="1200" dirty="0" smtClean="0">
              <a:solidFill>
                <a:schemeClr val="tx1"/>
              </a:solidFill>
              <a:latin typeface="Georgia" pitchFamily="18" charset="0"/>
            </a:rPr>
            <a:t>Ритмопластика и </a:t>
          </a:r>
          <a:r>
            <a:rPr lang="ru-RU" sz="1300" kern="1200" dirty="0" err="1" smtClean="0">
              <a:solidFill>
                <a:schemeClr val="tx1"/>
              </a:solidFill>
              <a:latin typeface="Georgia" pitchFamily="18" charset="0"/>
            </a:rPr>
            <a:t>логоритмика</a:t>
          </a:r>
          <a:endParaRPr lang="ru-RU" sz="1300" kern="1200" dirty="0" smtClean="0">
            <a:solidFill>
              <a:schemeClr val="tx1"/>
            </a:solidFill>
            <a:latin typeface="Georgia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3766200" cy="2445548"/>
      </dsp:txXfrm>
    </dsp:sp>
    <dsp:sp modelId="{24FA341D-4D3C-4CF4-A1B6-598EA93C85C1}">
      <dsp:nvSpPr>
        <dsp:cNvPr id="0" name=""/>
        <dsp:cNvSpPr/>
      </dsp:nvSpPr>
      <dsp:spPr>
        <a:xfrm>
          <a:off x="5464081" y="0"/>
          <a:ext cx="3072048" cy="2328307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71450" h="88900" prst="relaxedInset"/>
          <a:bevelB w="133350" h="3175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  <a:latin typeface="Georgia" pitchFamily="18" charset="0"/>
            </a:rPr>
            <a:t>Игровые  технологии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  <a:latin typeface="Georgia" pitchFamily="18" charset="0"/>
            </a:rPr>
            <a:t>Творческое </a:t>
          </a:r>
          <a:r>
            <a:rPr lang="ru-RU" sz="1500" b="0" kern="1200" dirty="0" err="1" smtClean="0">
              <a:solidFill>
                <a:schemeClr val="tx1"/>
              </a:solidFill>
              <a:latin typeface="Georgia" pitchFamily="18" charset="0"/>
            </a:rPr>
            <a:t>музицирование</a:t>
          </a:r>
          <a:endParaRPr lang="ru-RU" sz="1500" b="0" kern="1200" dirty="0" smtClean="0">
            <a:solidFill>
              <a:schemeClr val="tx1"/>
            </a:solidFill>
            <a:latin typeface="Georgia" pitchFamily="18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dirty="0" smtClean="0">
              <a:solidFill>
                <a:schemeClr val="tx1"/>
              </a:solidFill>
              <a:latin typeface="Georgia" pitchFamily="18" charset="0"/>
            </a:rPr>
            <a:t>Концертное </a:t>
          </a:r>
          <a:r>
            <a:rPr lang="ru-RU" sz="1500" b="0" kern="1200" dirty="0" err="1" smtClean="0">
              <a:solidFill>
                <a:schemeClr val="tx1"/>
              </a:solidFill>
              <a:latin typeface="Georgia" pitchFamily="18" charset="0"/>
            </a:rPr>
            <a:t>музицирование</a:t>
          </a:r>
          <a:endParaRPr lang="ru-RU" sz="1500" b="0" kern="1200" dirty="0">
            <a:solidFill>
              <a:schemeClr val="tx1"/>
            </a:solidFill>
            <a:latin typeface="Georgia" pitchFamily="18" charset="0"/>
          </a:endParaRPr>
        </a:p>
      </dsp:txBody>
      <dsp:txXfrm>
        <a:off x="5464081" y="0"/>
        <a:ext cx="3072048" cy="2328307"/>
      </dsp:txXfrm>
    </dsp:sp>
    <dsp:sp modelId="{10CD92AB-159D-4782-88FC-A2D2C2E1A112}">
      <dsp:nvSpPr>
        <dsp:cNvPr id="0" name=""/>
        <dsp:cNvSpPr/>
      </dsp:nvSpPr>
      <dsp:spPr>
        <a:xfrm>
          <a:off x="177677" y="2658640"/>
          <a:ext cx="3772488" cy="2627773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7030A0"/>
              </a:solidFill>
              <a:latin typeface="Georgia" pitchFamily="18" charset="0"/>
            </a:rPr>
            <a:t>технологии развития творческих способностей дошкольников в музыкально-театрализованной деятельности</a:t>
          </a:r>
          <a:endParaRPr lang="ru-RU" sz="1500" b="1" kern="1200" dirty="0">
            <a:solidFill>
              <a:srgbClr val="7030A0"/>
            </a:solidFill>
            <a:latin typeface="Georgia" pitchFamily="18" charset="0"/>
          </a:endParaRPr>
        </a:p>
      </dsp:txBody>
      <dsp:txXfrm>
        <a:off x="177677" y="2658640"/>
        <a:ext cx="3772488" cy="2627773"/>
      </dsp:txXfrm>
    </dsp:sp>
    <dsp:sp modelId="{B82E52DC-1F06-4099-8C00-BDED769FDE44}">
      <dsp:nvSpPr>
        <dsp:cNvPr id="0" name=""/>
        <dsp:cNvSpPr/>
      </dsp:nvSpPr>
      <dsp:spPr>
        <a:xfrm>
          <a:off x="5178336" y="2786076"/>
          <a:ext cx="3258804" cy="255110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7030A0"/>
              </a:solidFill>
              <a:latin typeface="Georgia" pitchFamily="18" charset="0"/>
            </a:rPr>
            <a:t>информационно-коммуникационные технологии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Georgia" pitchFamily="18" charset="0"/>
            </a:rPr>
            <a:t>Компьютерные презентации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Georgia" pitchFamily="18" charset="0"/>
            </a:rPr>
            <a:t>Слайд-шоу</a:t>
          </a:r>
        </a:p>
      </dsp:txBody>
      <dsp:txXfrm>
        <a:off x="5178336" y="2786076"/>
        <a:ext cx="3258804" cy="255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13" Type="http://schemas.openxmlformats.org/officeDocument/2006/relationships/image" Target="../media/image90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12" Type="http://schemas.openxmlformats.org/officeDocument/2006/relationships/image" Target="../media/image89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11" Type="http://schemas.openxmlformats.org/officeDocument/2006/relationships/image" Target="../media/image88.jpeg"/><Relationship Id="rId5" Type="http://schemas.openxmlformats.org/officeDocument/2006/relationships/image" Target="../media/image82.jpeg"/><Relationship Id="rId10" Type="http://schemas.openxmlformats.org/officeDocument/2006/relationships/image" Target="../media/image87.png"/><Relationship Id="rId4" Type="http://schemas.openxmlformats.org/officeDocument/2006/relationships/image" Target="../media/image81.jpeg"/><Relationship Id="rId9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fs.znanio.ru/methodology/images/cd/e2/cde26ec7c175d3944b3076009640faa632f61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Развитие творческих способностей у детей дошкольного возраста в процессе организации </a:t>
            </a:r>
            <a:r>
              <a:rPr lang="ru-RU" sz="3600" b="1" dirty="0" err="1" smtClean="0">
                <a:solidFill>
                  <a:srgbClr val="002060"/>
                </a:solidFill>
                <a:latin typeface="Georgia" pitchFamily="18" charset="0"/>
              </a:rPr>
              <a:t>культурно-досуговой</a:t>
            </a: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 деятельности. </a:t>
            </a:r>
            <a:r>
              <a:rPr lang="ru-RU" sz="36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Взаимосвязь с музыкальной школой.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07194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муз. руководитель </a:t>
            </a:r>
          </a:p>
          <a:p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МДОУ </a:t>
            </a:r>
            <a:r>
              <a:rPr lang="ru-RU" dirty="0" err="1" smtClean="0">
                <a:solidFill>
                  <a:srgbClr val="7030A0"/>
                </a:solidFill>
                <a:latin typeface="Georgia" pitchFamily="18" charset="0"/>
              </a:rPr>
              <a:t>д</a:t>
            </a: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/с №28</a:t>
            </a:r>
          </a:p>
          <a:p>
            <a:r>
              <a:rPr lang="ru-RU" dirty="0" err="1" smtClean="0">
                <a:solidFill>
                  <a:srgbClr val="7030A0"/>
                </a:solidFill>
                <a:latin typeface="Georgia" pitchFamily="18" charset="0"/>
              </a:rPr>
              <a:t>общеразвивающего</a:t>
            </a:r>
            <a:r>
              <a:rPr lang="ru-RU" dirty="0" smtClean="0">
                <a:solidFill>
                  <a:srgbClr val="7030A0"/>
                </a:solidFill>
                <a:latin typeface="Georgia" pitchFamily="18" charset="0"/>
              </a:rPr>
              <a:t> вида</a:t>
            </a:r>
          </a:p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Шестопалова Е.Н.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286116" y="0"/>
            <a:ext cx="4786346" cy="702766"/>
          </a:xfrm>
          <a:prstGeom prst="cloudCallout">
            <a:avLst>
              <a:gd name="adj1" fmla="val -35252"/>
              <a:gd name="adj2" fmla="val 21115"/>
            </a:avLst>
          </a:prstGeom>
          <a:gradFill flip="none" rotWithShape="1">
            <a:gsLst>
              <a:gs pos="0">
                <a:srgbClr val="00B0F0"/>
              </a:gs>
              <a:gs pos="80000">
                <a:schemeClr val="tx2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СЕКТОр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отдых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://old.vgapkro.ru/wp-content/uploads/2016/05/emb_m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57166"/>
            <a:ext cx="1570882" cy="1357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2" name="Picture 4" descr="F:\ШЕСТОПАЛОВА\фото для презентации\IMG-20201203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357422" cy="1768067"/>
          </a:xfrm>
          <a:prstGeom prst="rect">
            <a:avLst/>
          </a:prstGeom>
          <a:noFill/>
        </p:spPr>
      </p:pic>
      <p:pic>
        <p:nvPicPr>
          <p:cNvPr id="2054" name="Picture 6" descr="C:\Users\qp\Desktop\326_14_27_42_jy8L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928670"/>
            <a:ext cx="3016264" cy="1857388"/>
          </a:xfrm>
          <a:prstGeom prst="rect">
            <a:avLst/>
          </a:prstGeom>
          <a:noFill/>
        </p:spPr>
      </p:pic>
      <p:pic>
        <p:nvPicPr>
          <p:cNvPr id="2055" name="Picture 7" descr="C:\Users\qp\Desktop\326_15_48_51_8joH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3357562"/>
            <a:ext cx="2286016" cy="2286016"/>
          </a:xfrm>
          <a:prstGeom prst="rect">
            <a:avLst/>
          </a:prstGeom>
          <a:noFill/>
        </p:spPr>
      </p:pic>
      <p:pic>
        <p:nvPicPr>
          <p:cNvPr id="2056" name="Picture 8" descr="C:\Users\qp\Desktop\326_15_48_16_eYF0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214554"/>
            <a:ext cx="2357454" cy="1768091"/>
          </a:xfrm>
          <a:prstGeom prst="rect">
            <a:avLst/>
          </a:prstGeom>
          <a:noFill/>
        </p:spPr>
      </p:pic>
      <p:pic>
        <p:nvPicPr>
          <p:cNvPr id="2057" name="Picture 9" descr="C:\Users\qp\Desktop\326_17_21_08_OOjp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071942"/>
            <a:ext cx="1966923" cy="2610960"/>
          </a:xfrm>
          <a:prstGeom prst="rect">
            <a:avLst/>
          </a:prstGeom>
          <a:noFill/>
        </p:spPr>
      </p:pic>
      <p:pic>
        <p:nvPicPr>
          <p:cNvPr id="2058" name="Picture 10" descr="C:\Users\qp\Desktop\326_15_47_31_LxzV-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4286256"/>
            <a:ext cx="2381267" cy="1785950"/>
          </a:xfrm>
          <a:prstGeom prst="rect">
            <a:avLst/>
          </a:prstGeom>
          <a:noFill/>
        </p:spPr>
      </p:pic>
      <p:pic>
        <p:nvPicPr>
          <p:cNvPr id="20" name="Picture 1" descr="C:\Users\Администратор\Desktop\hello_html_m47e6834c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14678" y="2786058"/>
            <a:ext cx="2722113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хема 10"/>
          <p:cNvGraphicFramePr/>
          <p:nvPr/>
        </p:nvGraphicFramePr>
        <p:xfrm>
          <a:off x="393794" y="1142984"/>
          <a:ext cx="8750206" cy="542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1285852" y="500042"/>
            <a:ext cx="6715172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ПЕДАГОГИЧЕСКИЕ ТЕХНОЛОГИИ</a:t>
            </a: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5" name="Picture 4" descr="http://onyx.fire-house.net/wordpress/wp-content/uploads/2012/12/LetsMakeADeal-980x9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2714620"/>
            <a:ext cx="2304256" cy="230425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age2.slideserve.com/4889387/slide10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pic>
        <p:nvPicPr>
          <p:cNvPr id="4" name="Picture 2" descr="C:\Users\Администратор\Desktop\664224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362759"/>
            <a:ext cx="1660776" cy="1495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s.myshared.ru/9/854699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Georgia" pitchFamily="18" charset="0"/>
              </a:rPr>
              <a:t>Афиши завтрашнего дня</a:t>
            </a:r>
            <a:endParaRPr lang="ru-RU" sz="36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29698" name="Picture 2" descr="F:\ШЕСТОПАЛОВА\фото для презентации\20210119_231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3380">
            <a:off x="1142976" y="1285860"/>
            <a:ext cx="2630201" cy="3857628"/>
          </a:xfrm>
          <a:prstGeom prst="rect">
            <a:avLst/>
          </a:prstGeom>
          <a:noFill/>
        </p:spPr>
      </p:pic>
      <p:pic>
        <p:nvPicPr>
          <p:cNvPr id="29701" name="Picture 5" descr="F:\ШЕСТОПАЛОВА\фото для презентации\20210119_200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2796326" cy="351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F:\ШЕСТОПАЛОВА\фото для презентации\20210119_20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17949">
            <a:off x="4328856" y="3187490"/>
            <a:ext cx="1850877" cy="278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699" name="Picture 3" descr="F:\ШЕСТОПАЛОВА\фото для презентации\20210119_2000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70771">
            <a:off x="6572264" y="3643314"/>
            <a:ext cx="1873989" cy="2483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5" name="Picture 7" descr="https://yt3.ggpht.com/a/AATXAJy5zQ1tdCveusyscDLIH-bn3Nkgy6v_xqPfz0d_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1" name="Picture 3" descr="C:\Users\User\Desktop\ВС ОТЧЕТ\20201116_164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509120"/>
            <a:ext cx="2714612" cy="2035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4" descr="C:\Users\User\Desktop\ВС ОТЧЕТ\20201116_1649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861048"/>
            <a:ext cx="2846087" cy="213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3" name="Picture 5" descr="C:\Users\User\Desktop\ВС ОТЧЕТ\IMG-20201118-WA00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216024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User\Desktop\ИРИНА\САЙТ\НОВОСТИ\Наша акция Открытка Ветеранам!\20200428_0955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836712"/>
            <a:ext cx="2507573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0" name="Picture 2" descr="E:\20201118_1608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1268760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E:\20201118_16094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32656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 descr="https://krynica.info/wp-content/uploads/2015/11/%D1%82%D0%B2%D0%BE%D1%80%D0%B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27784" y="2204864"/>
            <a:ext cx="3400378" cy="2448272"/>
          </a:xfrm>
          <a:prstGeom prst="ellipse">
            <a:avLst/>
          </a:prstGeom>
          <a:ln w="41275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https://yt3.ggpht.com/a/AATXAJy5zQ1tdCveusyscDLIH-bn3Nkgy6v_xqPfz0d_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04664"/>
            <a:ext cx="3744416" cy="768148"/>
          </a:xfrm>
          <a:noFill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Часы толерантности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48064" y="1772816"/>
            <a:ext cx="3783195" cy="3600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Спектр мероприятий и формы работы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3491880" y="1772816"/>
            <a:ext cx="5498446" cy="1080120"/>
          </a:xfrm>
          <a:prstGeom prst="leftArrow">
            <a:avLst>
              <a:gd name="adj1" fmla="val 65613"/>
              <a:gd name="adj2" fmla="val 66263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праздников, и других массовых форм, с целью знакомства детей с культурой и традициями своего народа и народов мира; театрализованную деятельность дошкольников по сценариям, в основе которых сказки народов мира;</a:t>
            </a:r>
            <a:endParaRPr lang="ru-RU" sz="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3491880" y="3356992"/>
            <a:ext cx="5498446" cy="792088"/>
          </a:xfrm>
          <a:prstGeom prst="leftArrow">
            <a:avLst>
              <a:gd name="adj1" fmla="val 65613"/>
              <a:gd name="adj2" fmla="val 66263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русские народные подвижные игры;</a:t>
            </a:r>
            <a:endParaRPr lang="ru-RU" sz="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проведение русских народных праздников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139952" y="4077072"/>
            <a:ext cx="4850374" cy="720080"/>
          </a:xfrm>
          <a:prstGeom prst="leftArrow">
            <a:avLst>
              <a:gd name="adj1" fmla="val 65613"/>
              <a:gd name="adj2" fmla="val 66263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детей с традициями народов разных стран;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4211960" y="4869160"/>
            <a:ext cx="4850374" cy="648072"/>
          </a:xfrm>
          <a:prstGeom prst="leftArrow">
            <a:avLst>
              <a:gd name="adj1" fmla="val 65613"/>
              <a:gd name="adj2" fmla="val 66263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традициями празднования Нового Года, 1 мая, 1 апреля в разных странах;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4139952" y="2636912"/>
            <a:ext cx="4850374" cy="720080"/>
          </a:xfrm>
          <a:prstGeom prst="leftArrow">
            <a:avLst>
              <a:gd name="adj1" fmla="val 65613"/>
              <a:gd name="adj2" fmla="val 66263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сюжетно-ролевые игры дошкольников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3851920" y="5517232"/>
            <a:ext cx="5138406" cy="720080"/>
          </a:xfrm>
          <a:prstGeom prst="leftArrow">
            <a:avLst>
              <a:gd name="adj1" fmla="val 65613"/>
              <a:gd name="adj2" fmla="val 66263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игры-занятия, созданных на материалах различных сказок, с целью решения проблем межличностного взаимодействия в сказочных ситуациях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 descr="C:\Users\User\Desktop\ВС ОТЧЕТ\IMG-20201116-WA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2329779" cy="17473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7" descr="C:\Users\User\Desktop\ИРИНА\САЙТ\НОВОСТИ\ТОЛЕРАНТНОСТЬ\20201116_093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2870440" cy="2152830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5" descr="C:\Users\User\Desktop\ИРИНА\САЙТ\НОВОСТИ\Доброте откроются сердца\IMG-20191203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7397">
            <a:off x="1049446" y="4638830"/>
            <a:ext cx="2068457" cy="1840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Литературно-музыкальный вечер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«Пусть всегда будет мир!»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12" descr="C:\Users\User\Desktop\ИРИНА\САЙТ\НОВОСТИ\Пусть всегда будет мир!\20190920_102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306634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qp\Desktop\326_11_55_16_Z9V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4874" y="4214818"/>
            <a:ext cx="3287413" cy="1857388"/>
          </a:xfrm>
          <a:prstGeom prst="rect">
            <a:avLst/>
          </a:prstGeom>
          <a:noFill/>
        </p:spPr>
      </p:pic>
      <p:pic>
        <p:nvPicPr>
          <p:cNvPr id="1028" name="Picture 4" descr="C:\Users\qp\Desktop\326_11_55_20_Zru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143380"/>
            <a:ext cx="3413852" cy="1928826"/>
          </a:xfrm>
          <a:prstGeom prst="rect">
            <a:avLst/>
          </a:prstGeom>
          <a:noFill/>
        </p:spPr>
      </p:pic>
      <p:pic>
        <p:nvPicPr>
          <p:cNvPr id="1029" name="Picture 5" descr="C:\Users\qp\Desktop\326_11_55_19_xtI5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643050"/>
            <a:ext cx="1228728" cy="2194157"/>
          </a:xfrm>
          <a:prstGeom prst="rect">
            <a:avLst/>
          </a:prstGeom>
          <a:noFill/>
        </p:spPr>
      </p:pic>
      <p:pic>
        <p:nvPicPr>
          <p:cNvPr id="1030" name="Picture 6" descr="C:\Users\qp\Desktop\326_11_55_20_fgUv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1643050"/>
            <a:ext cx="1280166" cy="2286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https://yt3.ggpht.com/a/AATXAJy5zQ1tdCveusyscDLIH-bn3Nkgy6v_xqPfz0d_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3" descr="C:\Users\User\Desktop\ИРИНА\Фото\муз.школа 2020\IMG-20200930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3206912" cy="299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 descr="C:\Users\User\Desktop\ИРИНА\Фото\муз.школа 2020\IMG-20200930-WA00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5728"/>
            <a:ext cx="3271203" cy="2453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4" descr="C:\Users\User\Desktop\ИРИНА\Фото\муз.школа 2020\IMG-20200930-WA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429000"/>
            <a:ext cx="2668222" cy="2714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4" name="Picture 2" descr="https://cdn3.top-shop.ru/d9/a0/88c469fbe910e34313d8ad44d128a0d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643182"/>
            <a:ext cx="2071702" cy="1566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qp\Desktop\326_10_10_21_FJlC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3000372"/>
            <a:ext cx="2881326" cy="216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 descr="C:\Users\User\Desktop\ИРИНА\Фото\муз.школа 2020\IMG-20200930-WA004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68" y="4429132"/>
            <a:ext cx="2834634" cy="198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6500826" y="5357826"/>
            <a:ext cx="2428892" cy="1285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Культурный тур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в Международный день музыки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s://yt3.ggpht.com/a/AATXAJy5zQ1tdCveusyscDLIH-bn3Nkgy6v_xqPfz0d_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2643182"/>
            <a:ext cx="2714644" cy="1285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Культурный тур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в хореографическую студию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1026" name="Picture 2" descr="F:\ШЕСТОПАЛОВА\фото для презентации\IMG-20210127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3952860" cy="206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ШЕСТОПАЛОВА\фото для презентации\IMG-20210127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71942"/>
            <a:ext cx="392905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F:\ШЕСТОПАЛОВА\фото для презентации\IMG-20210127-WA0045.jpg"/>
          <p:cNvPicPr>
            <a:picLocks noChangeAspect="1" noChangeArrowheads="1"/>
          </p:cNvPicPr>
          <p:nvPr/>
        </p:nvPicPr>
        <p:blipFill>
          <a:blip r:embed="rId5" cstate="print"/>
          <a:srcRect l="17968" r="25000"/>
          <a:stretch>
            <a:fillRect/>
          </a:stretch>
        </p:blipFill>
        <p:spPr bwMode="auto">
          <a:xfrm>
            <a:off x="5786446" y="285728"/>
            <a:ext cx="2969641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F:\ШЕСТОПАЛОВА\фото для презентации\IMG-20210127-WA0048.jpg"/>
          <p:cNvPicPr>
            <a:picLocks noChangeAspect="1" noChangeArrowheads="1"/>
          </p:cNvPicPr>
          <p:nvPr/>
        </p:nvPicPr>
        <p:blipFill>
          <a:blip r:embed="rId6" cstate="print"/>
          <a:srcRect l="21875" r="24219"/>
          <a:stretch>
            <a:fillRect/>
          </a:stretch>
        </p:blipFill>
        <p:spPr bwMode="auto">
          <a:xfrm>
            <a:off x="2571736" y="4143380"/>
            <a:ext cx="2190763" cy="2285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F:\ШЕСТОПАЛОВА\фото для презентации\IMG-20210128-WA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928934"/>
            <a:ext cx="228598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https://yt3.ggpht.com/a/AATXAJy5zQ1tdCveusyscDLIH-bn3Nkgy6v_xqPfz0d_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772400" cy="6674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гордость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дети\i (18).jpg"/>
          <p:cNvPicPr>
            <a:picLocks noChangeAspect="1" noChangeArrowheads="1"/>
          </p:cNvPicPr>
          <p:nvPr/>
        </p:nvPicPr>
        <p:blipFill>
          <a:blip r:embed="rId3" cstate="print"/>
          <a:srcRect b="9375"/>
          <a:stretch>
            <a:fillRect/>
          </a:stretch>
        </p:blipFill>
        <p:spPr bwMode="auto">
          <a:xfrm>
            <a:off x="4429124" y="1643050"/>
            <a:ext cx="3500462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Фото дети\i (21).jpg"/>
          <p:cNvPicPr>
            <a:picLocks noChangeAspect="1" noChangeArrowheads="1"/>
          </p:cNvPicPr>
          <p:nvPr/>
        </p:nvPicPr>
        <p:blipFill>
          <a:blip r:embed="rId4" cstate="print"/>
          <a:srcRect l="4255" r="10638"/>
          <a:stretch>
            <a:fillRect/>
          </a:stretch>
        </p:blipFill>
        <p:spPr bwMode="auto">
          <a:xfrm>
            <a:off x="4214810" y="4071942"/>
            <a:ext cx="3214710" cy="2407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User\Desktop\Фото дети\i (2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214422"/>
            <a:ext cx="271464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Волна 7"/>
          <p:cNvSpPr/>
          <p:nvPr/>
        </p:nvSpPr>
        <p:spPr>
          <a:xfrm>
            <a:off x="1142976" y="1071546"/>
            <a:ext cx="2714644" cy="642942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Лупахина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София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4572000" y="1142984"/>
            <a:ext cx="3214710" cy="642942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Никулина Владлена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643570" y="3786190"/>
            <a:ext cx="3071834" cy="642942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Трофимова Анна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7" descr="https://www.kevserinmutfagi.com/wp-content/uploads/2014/07/2293239853_021fc868c0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4714884"/>
            <a:ext cx="1924031" cy="1924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3ac/0003ad2b-4e61aa9b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s://lesok-mdou15.ucoz.ru/kartinki2/44023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928934"/>
            <a:ext cx="200023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 descr="https://yt3.ggpht.com/a/AATXAJy5zQ1tdCveusyscDLIH-bn3Nkgy6v_xqPfz0d_=s900-c-k-c0x00ffffff-no-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D:\Фото\Награждение\Форум-2017\2018\DSCN4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2571736" cy="1928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" descr="D:\Фото\Награждение\Форум-2017\2017\DSC_0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571744"/>
            <a:ext cx="2428860" cy="1690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G:\Суровяткина семинар\20191021_133118.jpg"/>
          <p:cNvPicPr>
            <a:picLocks noChangeAspect="1" noChangeArrowheads="1"/>
          </p:cNvPicPr>
          <p:nvPr/>
        </p:nvPicPr>
        <p:blipFill>
          <a:blip r:embed="rId5" cstate="print"/>
          <a:srcRect l="8333" t="5208" r="6944" b="8333"/>
          <a:stretch>
            <a:fillRect/>
          </a:stretch>
        </p:blipFill>
        <p:spPr bwMode="auto">
          <a:xfrm rot="20665962">
            <a:off x="1445872" y="296785"/>
            <a:ext cx="1409288" cy="1917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G:\Суровяткина семинар\20191021_133126.jpg"/>
          <p:cNvPicPr>
            <a:picLocks noChangeAspect="1" noChangeArrowheads="1"/>
          </p:cNvPicPr>
          <p:nvPr/>
        </p:nvPicPr>
        <p:blipFill>
          <a:blip r:embed="rId6" cstate="print"/>
          <a:srcRect l="8333" t="4166" r="9722" b="5208"/>
          <a:stretch>
            <a:fillRect/>
          </a:stretch>
        </p:blipFill>
        <p:spPr bwMode="auto">
          <a:xfrm rot="20906473">
            <a:off x="2824670" y="398159"/>
            <a:ext cx="1319078" cy="1945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8" descr="G:\Суровяткина семинар\20191023_153242.jpg"/>
          <p:cNvPicPr>
            <a:picLocks noChangeAspect="1" noChangeArrowheads="1"/>
          </p:cNvPicPr>
          <p:nvPr/>
        </p:nvPicPr>
        <p:blipFill>
          <a:blip r:embed="rId7" cstate="print"/>
          <a:srcRect l="4167" r="5555" b="5208"/>
          <a:stretch>
            <a:fillRect/>
          </a:stretch>
        </p:blipFill>
        <p:spPr bwMode="auto">
          <a:xfrm rot="675203">
            <a:off x="5808224" y="251915"/>
            <a:ext cx="1296583" cy="1815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6" descr="G:\Суровяткина семинар\20191021_133139.jpg"/>
          <p:cNvPicPr>
            <a:picLocks noChangeAspect="1" noChangeArrowheads="1"/>
          </p:cNvPicPr>
          <p:nvPr/>
        </p:nvPicPr>
        <p:blipFill>
          <a:blip r:embed="rId8" cstate="print"/>
          <a:srcRect l="8333" t="6250" r="13889" b="8333"/>
          <a:stretch>
            <a:fillRect/>
          </a:stretch>
        </p:blipFill>
        <p:spPr bwMode="auto">
          <a:xfrm rot="284085">
            <a:off x="4503374" y="406187"/>
            <a:ext cx="1264304" cy="1851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7" descr="G:\Суровяткина семинар\20191023_153317.jpg"/>
          <p:cNvPicPr>
            <a:picLocks noChangeAspect="1" noChangeArrowheads="1"/>
          </p:cNvPicPr>
          <p:nvPr/>
        </p:nvPicPr>
        <p:blipFill>
          <a:blip r:embed="rId9" cstate="print"/>
          <a:srcRect r="4166"/>
          <a:stretch>
            <a:fillRect/>
          </a:stretch>
        </p:blipFill>
        <p:spPr bwMode="auto">
          <a:xfrm>
            <a:off x="3929058" y="1142984"/>
            <a:ext cx="1428760" cy="1987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 descr="C:\Users\Администратор\Desktop\arrow_ladder_nonumbers_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928670"/>
            <a:ext cx="5857916" cy="4731394"/>
          </a:xfrm>
          <a:prstGeom prst="rect">
            <a:avLst/>
          </a:prstGeom>
          <a:noFill/>
        </p:spPr>
      </p:pic>
      <p:pic>
        <p:nvPicPr>
          <p:cNvPr id="4098" name="Picture 2" descr="IMG-20191206-WA00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43768" y="3357562"/>
            <a:ext cx="161449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" descr="G:\Суровяткина семинар\DSC_079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14942" y="4929198"/>
            <a:ext cx="222348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7" descr="C:\Users\Администратор\Desktop\winners-1024x84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24" y="71414"/>
            <a:ext cx="1000132" cy="731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00232" y="214290"/>
            <a:ext cx="6858016" cy="1191816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A06C96"/>
              </a:gs>
              <a:gs pos="80000">
                <a:schemeClr val="accent4">
                  <a:lumMod val="60000"/>
                  <a:lumOff val="4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ель: </a:t>
            </a: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ормирование творческого потенциала дошкольников посредством включения в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культурно-досуговую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71472" y="1484784"/>
            <a:ext cx="7920880" cy="53732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1857364"/>
            <a:ext cx="7819232" cy="46679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288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42910" y="1785926"/>
            <a:ext cx="735811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23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23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222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у дошкольников любовь к музыке, движениям и потребность к артистическому воплощению в сотрудничестве с педагогами и родителями.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23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222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эстетическое восприятие, воображение детей, их образные представления через объединение различных ощущений (зрительных, слуховых, тактильных, двигательных), через сюжетно-двигательные композиции.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23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222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слышать, слушать и понимать музыкальные произведения, чувствовать их красоту и эмоционально выражать свои восприятия через пение, движение, танец, театрализацию.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23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222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Обеспечить единство в работе ДОУ, семье и учреждениях социума по музыкальному воспитанию.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23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>
                <a:tab pos="2222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 условия  для  обогащения  педагогического  опыта  воспитателей  и специалистов ДОУ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1146/0014e54d-4da22dd8/6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https://i.pinimg.com/736x/22/1c/c7/221cc7f487dc50feabbf3ce75a4ec6af.jpg"/>
          <p:cNvPicPr>
            <a:picLocks noChangeAspect="1" noChangeArrowheads="1"/>
          </p:cNvPicPr>
          <p:nvPr/>
        </p:nvPicPr>
        <p:blipFill>
          <a:blip r:embed="rId3" cstate="print"/>
          <a:srcRect l="8654" t="14063" r="3846" b="7421"/>
          <a:stretch>
            <a:fillRect/>
          </a:stretch>
        </p:blipFill>
        <p:spPr bwMode="auto">
          <a:xfrm>
            <a:off x="1071538" y="1071546"/>
            <a:ext cx="7374108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428860" y="2000240"/>
            <a:ext cx="15001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ОТДЫХ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3643314"/>
            <a:ext cx="221457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РАЗВЛЕЧЕНИЯ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071678"/>
            <a:ext cx="200026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Georgia" pitchFamily="18" charset="0"/>
              </a:rPr>
              <a:t>ПРАЗДНИКИ</a:t>
            </a:r>
            <a:endParaRPr lang="ru-RU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286124"/>
            <a:ext cx="2500330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музыкально-образовательная деятельность 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-облако 16"/>
          <p:cNvSpPr/>
          <p:nvPr/>
        </p:nvSpPr>
        <p:spPr>
          <a:xfrm>
            <a:off x="3286116" y="214290"/>
            <a:ext cx="5572164" cy="1264980"/>
          </a:xfrm>
          <a:prstGeom prst="cloudCallout">
            <a:avLst>
              <a:gd name="adj1" fmla="val -35252"/>
              <a:gd name="adj2" fmla="val 21115"/>
            </a:avLst>
          </a:prstGeom>
          <a:gradFill flip="none" rotWithShape="1">
            <a:gsLst>
              <a:gs pos="0">
                <a:srgbClr val="00B0F0"/>
              </a:gs>
              <a:gs pos="80000">
                <a:schemeClr val="tx2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СЕКТОР РАЗВЛЕЧЕНИЯ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9" name="Picture 5" descr="Картина/Плакат создание точки смайликов - illustration * PIXERS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3479">
            <a:off x="209034" y="205593"/>
            <a:ext cx="2575731" cy="1468731"/>
          </a:xfrm>
          <a:prstGeom prst="roundRect">
            <a:avLst>
              <a:gd name="adj" fmla="val 1686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3553" name="Picture 1" descr="F:\ШЕСТОПАЛОВА\фото для презентации\20200601_0945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357694"/>
            <a:ext cx="3857620" cy="216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 descr="F:\ШЕСТОПАЛОВА\фото для презентации\20200901_1019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214554"/>
            <a:ext cx="2666987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F:\ШЕСТОПАЛОВА\фото для презентации\20190829_0946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785926"/>
            <a:ext cx="2971165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User\Desktop\ИРИНА\САЙТ\НОВОСТИ\АКЦИИ\акция Дерево желаний\20200528_1008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1643050"/>
            <a:ext cx="3079462" cy="4482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286116" y="214290"/>
            <a:ext cx="5572164" cy="702766"/>
          </a:xfrm>
          <a:prstGeom prst="cloudCallout">
            <a:avLst>
              <a:gd name="adj1" fmla="val -35252"/>
              <a:gd name="adj2" fmla="val 21115"/>
            </a:avLst>
          </a:prstGeom>
          <a:gradFill flip="none" rotWithShape="1">
            <a:gsLst>
              <a:gs pos="0">
                <a:srgbClr val="00B0F0"/>
              </a:gs>
              <a:gs pos="80000">
                <a:schemeClr val="tx2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флэшмобы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C:\Users\User\Desktop\ИРИНА\САЙТ\НОВОСТИ\День флага\20190822_094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928670"/>
            <a:ext cx="381002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F:\ШЕСТОПАЛОВА\фото для презентации\20190807_1019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14422"/>
            <a:ext cx="4000496" cy="225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8" name="Picture 2" descr="F:\ШЕСТОПАЛОВА\фото для презентации\20200731_1048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00438"/>
            <a:ext cx="3643306" cy="273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79" name="Picture 3" descr="F:\ШЕСТОПАЛОВА\фото для презентации\IMG-20191206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643314"/>
            <a:ext cx="3929058" cy="2946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1" name="Picture 5" descr="https://ds04.infourok.ru/uploads/ex/049c/00183403-170bb95f/hello_html_c3c3df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500306"/>
            <a:ext cx="1985954" cy="176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714744" y="214290"/>
            <a:ext cx="4643470" cy="1264980"/>
          </a:xfrm>
          <a:prstGeom prst="cloudCallout">
            <a:avLst>
              <a:gd name="adj1" fmla="val -35252"/>
              <a:gd name="adj2" fmla="val 21115"/>
            </a:avLst>
          </a:prstGeom>
          <a:gradFill flip="none" rotWithShape="1">
            <a:gsLst>
              <a:gs pos="0">
                <a:srgbClr val="00B0F0"/>
              </a:gs>
              <a:gs pos="80000">
                <a:schemeClr val="tx2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СЕКТОР праздники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://i.mycdn.me/i?r=AzEPZsRbOZEKgBhR0XGMT1RkJhix0Qbgga_DU1RQ4D2apa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0"/>
            <a:ext cx="3265473" cy="1827262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5" name="Picture 3" descr="F:\ШЕСТОПАЛОВА\фото для презентации\20190807_094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256"/>
            <a:ext cx="4143372" cy="2330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 descr="C:\Users\User\Desktop\ИРИНА\САЙТ\НОВОСТИ\День флага\20190822_0942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000240"/>
            <a:ext cx="3786182" cy="2129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ШЕСТОПАЛОВА\фото для презентации\20191001_101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000240"/>
            <a:ext cx="4000496" cy="225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F:\ШЕСТОПАЛОВА\фото для презентации\20200221_1019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429132"/>
            <a:ext cx="3857620" cy="2169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2" descr="http://www.clipartbest.com/cliparts/niE/rje/niErjeMi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3071810"/>
            <a:ext cx="2372273" cy="2372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dundjinni.com/forums/uploads/slashdevnull/F2B_parchment-background-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4248472" cy="4680520"/>
          </a:xfrm>
        </p:spPr>
        <p:txBody>
          <a:bodyPr>
            <a:normAutofit/>
          </a:bodyPr>
          <a:lstStyle/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42852"/>
            <a:ext cx="72272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Калейдоскоп                      традиций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 rot="17359288">
            <a:off x="3342406" y="618594"/>
            <a:ext cx="2510595" cy="16917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Тематический вечер </a:t>
            </a:r>
          </a:p>
          <a:p>
            <a:pPr algn="ctr"/>
            <a:r>
              <a:rPr lang="ru-RU" sz="1600" dirty="0" smtClean="0"/>
              <a:t>«Этих дней не        смолкнет слава»</a:t>
            </a:r>
          </a:p>
          <a:p>
            <a:pPr algn="ctr"/>
            <a:endParaRPr lang="ru-RU" dirty="0" smtClean="0"/>
          </a:p>
        </p:txBody>
      </p:sp>
      <p:sp>
        <p:nvSpPr>
          <p:cNvPr id="9" name="Овал 8"/>
          <p:cNvSpPr/>
          <p:nvPr/>
        </p:nvSpPr>
        <p:spPr>
          <a:xfrm rot="20163412">
            <a:off x="5178088" y="1162279"/>
            <a:ext cx="2914862" cy="167592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Акция «Открытка Ветерану»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940152" y="2852936"/>
            <a:ext cx="2880320" cy="15624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Праздник «</a:t>
            </a:r>
            <a:r>
              <a:rPr lang="ru-RU" dirty="0" err="1" smtClean="0"/>
              <a:t>Осенины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rot="13136569">
            <a:off x="5119071" y="4396767"/>
            <a:ext cx="2739851" cy="1800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Широкая Масленица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6391910">
            <a:off x="3098440" y="4682764"/>
            <a:ext cx="2520280" cy="1721238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«Мама, папа, я –спортивная семья!»</a:t>
            </a:r>
          </a:p>
        </p:txBody>
      </p:sp>
      <p:sp>
        <p:nvSpPr>
          <p:cNvPr id="13" name="Овал 12"/>
          <p:cNvSpPr/>
          <p:nvPr/>
        </p:nvSpPr>
        <p:spPr>
          <a:xfrm rot="19901762">
            <a:off x="689424" y="4216984"/>
            <a:ext cx="2880320" cy="182645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«Мамин День»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14282" y="2643182"/>
            <a:ext cx="2786082" cy="149046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Зарница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 rot="1845932">
            <a:off x="847509" y="1017958"/>
            <a:ext cx="3033289" cy="16344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 Знаний</a:t>
            </a:r>
            <a:endParaRPr lang="ru-RU" dirty="0"/>
          </a:p>
        </p:txBody>
      </p:sp>
      <p:pic>
        <p:nvPicPr>
          <p:cNvPr id="1026" name="Picture 2" descr="http://f14.ifotki.info/org/067f31af9b43b56eb9634fafde3fecbc6df80e1529070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85991"/>
            <a:ext cx="2500330" cy="25374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3500430" y="0"/>
            <a:ext cx="5357850" cy="1546086"/>
          </a:xfrm>
          <a:prstGeom prst="cloudCallout">
            <a:avLst>
              <a:gd name="adj1" fmla="val -35252"/>
              <a:gd name="adj2" fmla="val 21115"/>
            </a:avLst>
          </a:prstGeom>
          <a:gradFill flip="none" rotWithShape="1">
            <a:gsLst>
              <a:gs pos="0">
                <a:srgbClr val="00B0F0"/>
              </a:gs>
              <a:gs pos="80000">
                <a:schemeClr val="tx2">
                  <a:lumMod val="60000"/>
                  <a:lumOff val="40000"/>
                  <a:alpha val="83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Музыкально-образовательная деятельность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https://ds04.infourok.ru/uploads/ex/0ef4/000a2113-0a3d8ce3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2286016" cy="167043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F:\ШЕСТОПАЛОВА\фото для презентации\20191001_101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0"/>
            <a:ext cx="4000496" cy="2250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7" descr="D:\Фото\Музыкальная школа\2019\IMG_6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071678"/>
            <a:ext cx="2476485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0" descr="C:\Users\User\Desktop\ИРИНА\САЙТ\НОВОСТИ\Будь здоров\IMG-20190614-WA0003.jpg"/>
          <p:cNvPicPr>
            <a:picLocks noChangeAspect="1" noChangeArrowheads="1"/>
          </p:cNvPicPr>
          <p:nvPr/>
        </p:nvPicPr>
        <p:blipFill>
          <a:blip r:embed="rId6" cstate="print"/>
          <a:srcRect b="27777"/>
          <a:stretch>
            <a:fillRect/>
          </a:stretch>
        </p:blipFill>
        <p:spPr bwMode="auto">
          <a:xfrm>
            <a:off x="3428992" y="4143380"/>
            <a:ext cx="1857388" cy="1788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 descr="C:\Users\User\Desktop\ИРИНА\Фото\Соц.партнеры\фото музей\20200116_10263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143380"/>
            <a:ext cx="2357422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" descr="D:\Фото\Школа\DSCN31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4286256"/>
            <a:ext cx="2666987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354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Развитие творческих способностей у детей дошкольного возраста в процессе организации культурно-досуговой деятельности.  Взаимосвязь с музыкальной школой.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Афиши завтрашнего дня</vt:lpstr>
      <vt:lpstr>Слайд 14</vt:lpstr>
      <vt:lpstr>Часы толерантности</vt:lpstr>
      <vt:lpstr>Литературно-музыкальный вечер «Пусть всегда будет мир!»</vt:lpstr>
      <vt:lpstr>Слайд 17</vt:lpstr>
      <vt:lpstr>Слайд 18</vt:lpstr>
      <vt:lpstr>Наша гордость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2021-01-29T09:29:37Z</dcterms:created>
  <dcterms:modified xsi:type="dcterms:W3CDTF">2021-02-03T05:41:44Z</dcterms:modified>
</cp:coreProperties>
</file>