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67" r:id="rId11"/>
    <p:sldId id="266" r:id="rId12"/>
    <p:sldId id="270" r:id="rId13"/>
    <p:sldId id="272" r:id="rId14"/>
    <p:sldId id="263" r:id="rId15"/>
    <p:sldId id="268" r:id="rId16"/>
    <p:sldId id="274" r:id="rId17"/>
    <p:sldId id="271" r:id="rId18"/>
    <p:sldId id="273" r:id="rId19"/>
    <p:sldId id="275" r:id="rId20"/>
    <p:sldId id="276" r:id="rId21"/>
    <p:sldId id="277" r:id="rId22"/>
    <p:sldId id="283" r:id="rId23"/>
    <p:sldId id="284" r:id="rId24"/>
    <p:sldId id="285" r:id="rId25"/>
    <p:sldId id="278" r:id="rId26"/>
    <p:sldId id="286" r:id="rId27"/>
    <p:sldId id="288" r:id="rId28"/>
    <p:sldId id="282" r:id="rId29"/>
    <p:sldId id="279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Desktop\gettyimages-165805268-612x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2564904"/>
            <a:ext cx="6120680" cy="115212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Эстетическое развитие детей с ограниченными возможностями здоровья средствами театрализованной деятельности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5357826"/>
            <a:ext cx="4724666" cy="1124744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МДОУ </a:t>
            </a:r>
          </a:p>
          <a:p>
            <a:r>
              <a:rPr lang="ru-RU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/с № 28 </a:t>
            </a:r>
            <a:r>
              <a:rPr lang="ru-RU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вида</a:t>
            </a:r>
          </a:p>
          <a:p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Суровяткина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И.В.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900igr.net/up/datai/186462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61048"/>
            <a:ext cx="3419872" cy="258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396044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27584" y="3789040"/>
            <a:ext cx="4464496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II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блок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Мы - артисты»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764704"/>
            <a:ext cx="4127991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0" y="1268760"/>
            <a:ext cx="2987824" cy="3312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Центры активности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9624" y="0"/>
            <a:ext cx="3384376" cy="134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 </a:t>
            </a:r>
            <a:r>
              <a:rPr lang="ru-RU" sz="2800" dirty="0" smtClean="0">
                <a:solidFill>
                  <a:schemeClr val="tx1"/>
                </a:solidFill>
              </a:rPr>
              <a:t>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разыгрывать литературные сюжеты,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  учить передавать различные эмоциональные состояния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формировать интонационно – образную речь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развивать инициативу и фантазию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1412776"/>
            <a:ext cx="259228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понимать основную идею произведения и выделять единицу сюжета;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 давать словесную характеристику персонажам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2780928"/>
            <a:ext cx="23397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   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ориентироваться в пространстве;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 различать геометрические фигуры и формы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4208" y="4077072"/>
            <a:ext cx="269979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  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к реквизиту, игрушкам, куклам, костюмам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     декорациям, уважение к труду взрослых и детей;  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5445224"/>
            <a:ext cx="316835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  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 учить рисовать эскизы (рисунки), отражающие основные действия спектакля; развивать умения создавать по эскизу и словесной инструкции персонажей и декорации из различных материалов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9015504">
            <a:off x="2029408" y="810002"/>
            <a:ext cx="30456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342659">
            <a:off x="2769061" y="2042312"/>
            <a:ext cx="28083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315834">
            <a:off x="2540089" y="3689515"/>
            <a:ext cx="303513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Социализация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8700" y="2905368"/>
            <a:ext cx="322346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422804">
            <a:off x="2220557" y="4548947"/>
            <a:ext cx="3125476" cy="55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AutoShape 4" descr="https://www.xn---56-fddobdqjiprnaahwdveckp3hvgve.xn--p1ai/ckfinder/userfiles/images/razviti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Администратор\Downloads\razvit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25144"/>
            <a:ext cx="295232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Администратор\Downloads\menantang_diri_sendi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2659224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ds03.infourok.ru/uploads/ex/0349/0001eb90-99c82ea0/2/img1.jpg"/>
          <p:cNvPicPr>
            <a:picLocks noChangeAspect="1" noChangeArrowheads="1"/>
          </p:cNvPicPr>
          <p:nvPr/>
        </p:nvPicPr>
        <p:blipFill>
          <a:blip r:embed="rId2"/>
          <a:srcRect t="4167" r="2343" b="31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0"/>
            <a:ext cx="6603646" cy="128586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методы и приемы, используемые в НОД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643050"/>
            <a:ext cx="7677496" cy="502631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знаковая система обучения (схемы, алгоритмы,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мнемодорожки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условные обозначения);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моделирование;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ситуация «проживания»;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противоречий и доказательств;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ассоциаций;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коммуникативные (диалоговое общение, ролевые инсценировки, игры-драматизации, сюжетно-ролевые игры, чтение по книге или наизусть, рассказывание, творческое рассказывание, заучивание наизусть, описание);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просмотр видеофильмов;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словесное рисование;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нетрадиционные методы рисования и аппликации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коллаж из сказок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•музыкальное моделирование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186462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21650" cy="730983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3500430" cy="4608512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игры-тренажеры: «Куда?» (на употребление предлогов), «Русские народные сказки», «Кто у кого?» (название детенышей животных), «Скажи иначе» (подбор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синонимов),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Интерактивное пособие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 страницам сказок </a:t>
            </a:r>
          </a:p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В.Сутеева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073676"/>
            <a:ext cx="3712013" cy="278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3" name="Picture 1" descr="E:\Суровяткина семинар\Суровяткина Мо\DSCN0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4704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Администратор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E:\Суровяткина семинар\Суровяткина Мо\DSCN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548680"/>
            <a:ext cx="364840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E:\Суровяткина семинар\Суровяткина Мо\DSCN0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611893" cy="2708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E:\Суровяткина семинар\Суровяткина Мо\DSCN0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429000"/>
            <a:ext cx="374441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C:\Users\Администратор\Desktop\hqdefault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0"/>
            <a:ext cx="4211960" cy="3158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86462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650" cy="73098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5646" y="930182"/>
            <a:ext cx="3289171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41283" y="3731288"/>
            <a:ext cx="3643313" cy="2610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440760" y="2559844"/>
            <a:ext cx="3476661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http://xn-----8kcfb8aef2addfdbdb9bik2a.xn--p1ai/wp-content/uploads/2018/10/3-kult-512x3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642918"/>
            <a:ext cx="3233726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86462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0" y="0"/>
            <a:ext cx="9121650" cy="7309835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Фото суровяткина\20191018_104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Администратор\Desktop\Фото суровяткина\20191018_104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9570"/>
            <a:ext cx="3497580" cy="3138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1" name="Picture 1" descr="C:\Users\Администратор\Desktop\hello_html_m47e6834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8655" y="642918"/>
            <a:ext cx="3915345" cy="2877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истратор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«Интерактивный спектакль»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14282" y="1357298"/>
            <a:ext cx="3462084" cy="4286280"/>
          </a:xfrm>
          <a:prstGeom prst="wedgeRoundRectCallou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экспериментирующих методов работы со зрителем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Суровяткина семинар\Суровяткина Мо\DSCN0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857628"/>
            <a:ext cx="3528392" cy="2664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E:\Суровяткина семинар\Театр\DSC00750.JPG"/>
          <p:cNvPicPr>
            <a:picLocks noChangeAspect="1" noChangeArrowheads="1"/>
          </p:cNvPicPr>
          <p:nvPr/>
        </p:nvPicPr>
        <p:blipFill>
          <a:blip r:embed="rId4" cstate="print"/>
          <a:srcRect l="25588" t="13250" r="12988" b="6951"/>
          <a:stretch>
            <a:fillRect/>
          </a:stretch>
        </p:blipFill>
        <p:spPr bwMode="auto">
          <a:xfrm>
            <a:off x="4000496" y="1285860"/>
            <a:ext cx="316835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Администратор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«Моментальные сказки» или «Театр-экспромт»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Desktop\Фото суровяткина\20191018_105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5621">
            <a:off x="539884" y="1887099"/>
            <a:ext cx="352839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E:\Суровяткина семинар\Театр\IMG_3572.JPG"/>
          <p:cNvPicPr>
            <a:picLocks noChangeAspect="1" noChangeArrowheads="1"/>
          </p:cNvPicPr>
          <p:nvPr/>
        </p:nvPicPr>
        <p:blipFill>
          <a:blip r:embed="rId4" cstate="print"/>
          <a:srcRect l="14563" r="31100" b="4851"/>
          <a:stretch>
            <a:fillRect/>
          </a:stretch>
        </p:blipFill>
        <p:spPr bwMode="auto">
          <a:xfrm>
            <a:off x="5072066" y="1785926"/>
            <a:ext cx="3234888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5" name="Picture 1" descr="C:\Users\Администратор\Desktop\hello_html_m61a1ba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4517967" cy="240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eekgif.com/uploads/2017/05/baubles-clip-arts-backgrounds-3d-pink-purple-ppt-backgrounds-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4" y="428604"/>
            <a:ext cx="3786214" cy="207170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Театральные пятницы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«без репетиций»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Администратор\Desktop\Фото суровяткина\20191018_11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0749">
            <a:off x="476869" y="424011"/>
            <a:ext cx="3502010" cy="4600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Администратор\Desktop\Фото суровяткина\20191018_110428.jpg"/>
          <p:cNvPicPr>
            <a:picLocks noChangeAspect="1" noChangeArrowheads="1"/>
          </p:cNvPicPr>
          <p:nvPr/>
        </p:nvPicPr>
        <p:blipFill>
          <a:blip r:embed="rId4" cstate="print"/>
          <a:srcRect r="10401" b="15350"/>
          <a:stretch>
            <a:fillRect/>
          </a:stretch>
        </p:blipFill>
        <p:spPr bwMode="auto">
          <a:xfrm rot="432379">
            <a:off x="3370986" y="2654716"/>
            <a:ext cx="2701195" cy="380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истратор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714752"/>
            <a:ext cx="8286808" cy="17526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ФГОС дошкольного образования одним из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педагогических условий для успешной реализации программы является использование в образовательном процессе форм и методов работы с детьми, соответствующих их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–возрастным и индивидуальным особенностям. Поэтому основная задача педагогов дошкольного учреждения – выбрать методы и формы организации работы с детьми, инновационные педагогические технологии, которые оптимально соответствуют поставленной цели развития личности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nsportal.ru/sites/default/files/styles/large/public/media/2017/09/25/-.jpg?itok=mkvqmMG-"/>
          <p:cNvPicPr>
            <a:picLocks noChangeAspect="1" noChangeArrowheads="1"/>
          </p:cNvPicPr>
          <p:nvPr/>
        </p:nvPicPr>
        <p:blipFill>
          <a:blip r:embed="rId3"/>
          <a:srcRect r="6249"/>
          <a:stretch>
            <a:fillRect/>
          </a:stretch>
        </p:blipFill>
        <p:spPr bwMode="auto">
          <a:xfrm rot="21373950">
            <a:off x="886786" y="383767"/>
            <a:ext cx="3088544" cy="317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https://ds04.infourok.ru/uploads/ex/0260/0006e02f-f042e877/img17.jpg"/>
          <p:cNvPicPr>
            <a:picLocks noChangeAspect="1" noChangeArrowheads="1"/>
          </p:cNvPicPr>
          <p:nvPr/>
        </p:nvPicPr>
        <p:blipFill>
          <a:blip r:embed="rId4"/>
          <a:srcRect l="2344" t="53125" r="43750" b="2083"/>
          <a:stretch>
            <a:fillRect/>
          </a:stretch>
        </p:blipFill>
        <p:spPr bwMode="auto">
          <a:xfrm>
            <a:off x="3786182" y="428604"/>
            <a:ext cx="4929222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истратор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 «Волшебный мир театра»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3" name="Picture 4" descr="http://detsad-kalinka.ru/wp-content/uploads/2017/03/sobranie-roditeley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60"/>
            <a:ext cx="3214710" cy="2412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s://kudlivskaya-nfdou12.edumsko.ru/uploads/4000/15240/persona/articles/rod.sobr._prow_s_zimoj/IMG_3663.JPG?1507009283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00504"/>
            <a:ext cx="3238491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692696"/>
            <a:ext cx="565212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Формы взаимодействия с родителями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57158" y="1214422"/>
            <a:ext cx="4862914" cy="492922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Беседы – консультации (о способах развития способностей и преодоления проблем конкретного ребенка)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Выставки (фото выставки, выставка детских работ, выставка рисунков)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Творческие мастерские (именно здесь родители и педагоги делятся опытом, совместно подготавливают материал для досугов детей)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Совместные спектакли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Совместные театральные праздники (по инициативе родителей)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Дни открытых дверей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Совместные литературные вечера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Творческие встречи, семейные посиделки, мастер-классы, родительские гостиные, общение на сайте ДОУ, в социальных сетях.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Администратор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Литературно-творческая гостиная «Пусть всегда будет мир!»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ИРИНА\НОВОСТИ\Пусть всегда будет мир!\20190920_101857.jpg"/>
          <p:cNvPicPr>
            <a:picLocks noChangeAspect="1" noChangeArrowheads="1"/>
          </p:cNvPicPr>
          <p:nvPr/>
        </p:nvPicPr>
        <p:blipFill>
          <a:blip r:embed="rId3" cstate="print"/>
          <a:srcRect t="25001" r="7407" b="24999"/>
          <a:stretch>
            <a:fillRect/>
          </a:stretch>
        </p:blipFill>
        <p:spPr bwMode="auto">
          <a:xfrm>
            <a:off x="3428992" y="2214554"/>
            <a:ext cx="278608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ИРИНА\НОВОСТИ\Пусть всегда будет мир!\20190920_102219.jpg"/>
          <p:cNvPicPr>
            <a:picLocks noChangeAspect="1" noChangeArrowheads="1"/>
          </p:cNvPicPr>
          <p:nvPr/>
        </p:nvPicPr>
        <p:blipFill>
          <a:blip r:embed="rId4" cstate="print"/>
          <a:srcRect t="13541" b="16667"/>
          <a:stretch>
            <a:fillRect/>
          </a:stretch>
        </p:blipFill>
        <p:spPr bwMode="auto">
          <a:xfrm>
            <a:off x="357158" y="1785926"/>
            <a:ext cx="2714644" cy="4357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User\Desktop\ИРИНА\НОВОСТИ\Пусть всегда будет мир!\20190920_102757.jpg"/>
          <p:cNvPicPr>
            <a:picLocks noChangeAspect="1" noChangeArrowheads="1"/>
          </p:cNvPicPr>
          <p:nvPr/>
        </p:nvPicPr>
        <p:blipFill>
          <a:blip r:embed="rId5" cstate="print"/>
          <a:srcRect l="33593" t="13889" r="27344" b="11111"/>
          <a:stretch>
            <a:fillRect/>
          </a:stretch>
        </p:blipFill>
        <p:spPr bwMode="auto">
          <a:xfrm>
            <a:off x="6500826" y="1500174"/>
            <a:ext cx="235745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www.playcast.ru/uploads/2017/11/07/2383368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3"/>
          <a:srcRect l="15633" t="7548" r="38669"/>
          <a:stretch>
            <a:fillRect/>
          </a:stretch>
        </p:blipFill>
        <p:spPr bwMode="auto">
          <a:xfrm>
            <a:off x="4143372" y="0"/>
            <a:ext cx="2643206" cy="350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4500594" cy="511156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http://uzlovaya28.russia-sad.ru/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kras-dou.ru/200/images/18-19/str_ped/zimonina/papka/2019-02-12-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28604"/>
            <a:ext cx="1928826" cy="2659024"/>
          </a:xfrm>
          <a:prstGeom prst="rect">
            <a:avLst/>
          </a:prstGeom>
          <a:noFill/>
        </p:spPr>
      </p:pic>
      <p:pic>
        <p:nvPicPr>
          <p:cNvPr id="1028" name="Picture 4" descr="https://ds8gnezdechko.nubex.ru/_data/files/download/14dfb7e51fce60f_7829.jpg/name/342cf3239c31eef2ed263e8d53034e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785926"/>
            <a:ext cx="2071702" cy="2930790"/>
          </a:xfrm>
          <a:prstGeom prst="rect">
            <a:avLst/>
          </a:prstGeom>
          <a:noFill/>
        </p:spPr>
      </p:pic>
      <p:pic>
        <p:nvPicPr>
          <p:cNvPr id="1030" name="Picture 6" descr="http://www.ds-sol.ru/tinybrowser/fulls/images/skan/19/ilovepdf_c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2500306"/>
            <a:ext cx="1807204" cy="2557422"/>
          </a:xfrm>
          <a:prstGeom prst="rect">
            <a:avLst/>
          </a:prstGeom>
          <a:noFill/>
        </p:spPr>
      </p:pic>
      <p:pic>
        <p:nvPicPr>
          <p:cNvPr id="1032" name="Picture 8" descr="http://dou168.ru/files/000077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000372"/>
            <a:ext cx="1852775" cy="2620647"/>
          </a:xfrm>
          <a:prstGeom prst="rect">
            <a:avLst/>
          </a:prstGeom>
          <a:noFill/>
        </p:spPr>
      </p:pic>
      <p:pic>
        <p:nvPicPr>
          <p:cNvPr id="1034" name="Picture 10" descr="https://ds03.infourok.ru/uploads/ex/105c/00041b83-9389f64a/img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69207">
            <a:off x="7131135" y="4285740"/>
            <a:ext cx="1597178" cy="2207839"/>
          </a:xfrm>
          <a:prstGeom prst="rect">
            <a:avLst/>
          </a:prstGeom>
          <a:noFill/>
        </p:spPr>
      </p:pic>
      <p:pic>
        <p:nvPicPr>
          <p:cNvPr id="1040" name="Picture 16" descr="https://nsportal.ru/sites/default/files/2015/05/05/2_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3929066"/>
            <a:ext cx="1768408" cy="2499202"/>
          </a:xfrm>
          <a:prstGeom prst="rect">
            <a:avLst/>
          </a:prstGeom>
          <a:noFill/>
        </p:spPr>
      </p:pic>
      <p:pic>
        <p:nvPicPr>
          <p:cNvPr id="1036" name="Picture 12" descr="https://189131.selcdn.ru/leonardo/assets/uploads/attachments/d62d_5zNW0grLsbpBMDevfGUjuY3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6446" y="4429132"/>
            <a:ext cx="1648731" cy="2243102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4" y="785794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2"/>
          <a:srcRect l="51203" r="7910" b="5064"/>
          <a:stretch>
            <a:fillRect/>
          </a:stretch>
        </p:blipFill>
        <p:spPr bwMode="auto">
          <a:xfrm>
            <a:off x="1428728" y="2643182"/>
            <a:ext cx="200026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3"/>
          <a:srcRect l="53608" t="15763" r="7910"/>
          <a:stretch>
            <a:fillRect/>
          </a:stretch>
        </p:blipFill>
        <p:spPr bwMode="auto">
          <a:xfrm>
            <a:off x="285720" y="3786190"/>
            <a:ext cx="2071702" cy="26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4"/>
          <a:srcRect l="53608" t="9345" r="11516" b="5064"/>
          <a:stretch>
            <a:fillRect/>
          </a:stretch>
        </p:blipFill>
        <p:spPr bwMode="auto">
          <a:xfrm>
            <a:off x="2357422" y="3786190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http://www.playcast.ru/uploads/2017/11/07/2383368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b="1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«Молодежный театр»</a:t>
            </a:r>
            <a:endParaRPr lang="ru-RU" b="1" dirty="0">
              <a:solidFill>
                <a:srgbClr val="0086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8" name="Picture 6" descr="https://avatars.mds.yandex.net/get-altay/1773749/2a0000016ae2ff3dd28cce16643ddb2bdd28/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4029499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915" name="Picture 3" descr="G:\Суровяткина семинар\IMG-20190410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38479">
            <a:off x="4000496" y="2000240"/>
            <a:ext cx="3061629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4" descr="G:\Суровяткина семинар\IMG-20190410-WA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47397">
            <a:off x="6353379" y="1108127"/>
            <a:ext cx="228601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4" name="Picture 2" descr="G:\Суровяткина семинар\IMG-20190410-WA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3286124"/>
            <a:ext cx="2786082" cy="333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500034" y="4000504"/>
            <a:ext cx="4000528" cy="2571768"/>
          </a:xfrm>
          <a:prstGeom prst="horizontalScroll">
            <a:avLst/>
          </a:prstGeom>
          <a:gradFill>
            <a:gsLst>
              <a:gs pos="0">
                <a:srgbClr val="92D050"/>
              </a:gs>
              <a:gs pos="50000">
                <a:srgbClr val="FFFF00"/>
              </a:gs>
              <a:gs pos="100000">
                <a:srgbClr val="FFC000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Стабильное сотрудничество на протяжении многих лет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http://www.playcast.ru/uploads/2017/11/07/2383368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G:\Суровяткина семинар\i (18).jpg"/>
          <p:cNvPicPr>
            <a:picLocks noChangeAspect="1" noChangeArrowheads="1"/>
          </p:cNvPicPr>
          <p:nvPr/>
        </p:nvPicPr>
        <p:blipFill>
          <a:blip r:embed="rId3"/>
          <a:srcRect l="13281" r="10156" b="12485"/>
          <a:stretch>
            <a:fillRect/>
          </a:stretch>
        </p:blipFill>
        <p:spPr bwMode="auto">
          <a:xfrm>
            <a:off x="3856598" y="357166"/>
            <a:ext cx="450161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Суровяткина семинар\i (1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928934"/>
            <a:ext cx="2551765" cy="33575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G:\Суровяткина семинар\i (1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000372"/>
            <a:ext cx="2357454" cy="3179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2" descr="C:\Users\User\Desktop\IMG_3025.JPG"/>
          <p:cNvPicPr>
            <a:picLocks noChangeAspect="1" noChangeArrowheads="1"/>
          </p:cNvPicPr>
          <p:nvPr/>
        </p:nvPicPr>
        <p:blipFill>
          <a:blip r:embed="rId6"/>
          <a:srcRect l="51758" t="11328" r="13965" b="6640"/>
          <a:stretch>
            <a:fillRect/>
          </a:stretch>
        </p:blipFill>
        <p:spPr bwMode="auto">
          <a:xfrm>
            <a:off x="357158" y="928670"/>
            <a:ext cx="2571768" cy="4103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Овальная выноска 9"/>
          <p:cNvSpPr/>
          <p:nvPr/>
        </p:nvSpPr>
        <p:spPr>
          <a:xfrm>
            <a:off x="1714480" y="214290"/>
            <a:ext cx="2357454" cy="928694"/>
          </a:xfrm>
          <a:prstGeom prst="wedgeEllipseCallout">
            <a:avLst>
              <a:gd name="adj1" fmla="val -38921"/>
              <a:gd name="adj2" fmla="val 94613"/>
            </a:avLst>
          </a:prstGeom>
          <a:gradFill>
            <a:gsLst>
              <a:gs pos="0">
                <a:srgbClr val="FFFF00"/>
              </a:gs>
              <a:gs pos="50000">
                <a:srgbClr val="FFC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В детском саду</a:t>
            </a:r>
            <a:endParaRPr lang="ru-RU" sz="2400" b="1" dirty="0">
              <a:solidFill>
                <a:srgbClr val="0086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rot="9708461">
            <a:off x="5865263" y="5633255"/>
            <a:ext cx="3048498" cy="857232"/>
          </a:xfrm>
          <a:prstGeom prst="wedgeEllipseCallout">
            <a:avLst>
              <a:gd name="adj1" fmla="val -43582"/>
              <a:gd name="adj2" fmla="val 91994"/>
            </a:avLst>
          </a:prstGeom>
          <a:gradFill>
            <a:gsLst>
              <a:gs pos="0">
                <a:srgbClr val="FFFF00"/>
              </a:gs>
              <a:gs pos="50000">
                <a:srgbClr val="FFC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 rot="20403131">
            <a:off x="5706103" y="5652058"/>
            <a:ext cx="3142902" cy="9192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На большой сцене</a:t>
            </a:r>
            <a:endParaRPr lang="ru-RU" sz="2400" b="1" dirty="0">
              <a:solidFill>
                <a:srgbClr val="0086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User\Desktop\IMG_17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3929066"/>
            <a:ext cx="192882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csdusshor.ru/sites/default/files/field/image/oli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00166" y="214290"/>
          <a:ext cx="521497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860"/>
                <a:gridCol w="2477114"/>
              </a:tblGrid>
              <a:tr h="3825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25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25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446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25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825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8199" name="Picture 7" descr="C:\Users\Администратор\Desktop\winners-1024x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1643074" cy="1202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G:\Суровяткина семинар\20191021_133118.jpg"/>
          <p:cNvPicPr>
            <a:picLocks noChangeAspect="1" noChangeArrowheads="1"/>
          </p:cNvPicPr>
          <p:nvPr/>
        </p:nvPicPr>
        <p:blipFill>
          <a:blip r:embed="rId4" cstate="print"/>
          <a:srcRect l="8333" t="5208" r="6944" b="8333"/>
          <a:stretch>
            <a:fillRect/>
          </a:stretch>
        </p:blipFill>
        <p:spPr bwMode="auto">
          <a:xfrm rot="21216596">
            <a:off x="592525" y="3187899"/>
            <a:ext cx="2257613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G:\Суровяткина семинар\20191021_133126.jpg"/>
          <p:cNvPicPr>
            <a:picLocks noChangeAspect="1" noChangeArrowheads="1"/>
          </p:cNvPicPr>
          <p:nvPr/>
        </p:nvPicPr>
        <p:blipFill>
          <a:blip r:embed="rId5" cstate="print"/>
          <a:srcRect l="8333" t="4166" r="9722" b="5208"/>
          <a:stretch>
            <a:fillRect/>
          </a:stretch>
        </p:blipFill>
        <p:spPr bwMode="auto">
          <a:xfrm rot="21170787">
            <a:off x="2000232" y="3714752"/>
            <a:ext cx="193785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G:\Суровяткина семинар\20191023_153242.jpg"/>
          <p:cNvPicPr>
            <a:picLocks noChangeAspect="1" noChangeArrowheads="1"/>
          </p:cNvPicPr>
          <p:nvPr/>
        </p:nvPicPr>
        <p:blipFill>
          <a:blip r:embed="rId6" cstate="print"/>
          <a:srcRect l="4167" r="5555" b="5208"/>
          <a:stretch>
            <a:fillRect/>
          </a:stretch>
        </p:blipFill>
        <p:spPr bwMode="auto">
          <a:xfrm rot="308939">
            <a:off x="5643418" y="3099070"/>
            <a:ext cx="2347239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G:\Суровяткина семинар\20191021_133139.jpg"/>
          <p:cNvPicPr>
            <a:picLocks noChangeAspect="1" noChangeArrowheads="1"/>
          </p:cNvPicPr>
          <p:nvPr/>
        </p:nvPicPr>
        <p:blipFill>
          <a:blip r:embed="rId7" cstate="print"/>
          <a:srcRect l="8333" t="6250" r="13889" b="8333"/>
          <a:stretch>
            <a:fillRect/>
          </a:stretch>
        </p:blipFill>
        <p:spPr bwMode="auto">
          <a:xfrm rot="284085">
            <a:off x="4572000" y="3714752"/>
            <a:ext cx="1857388" cy="2719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G:\Суровяткина семинар\20191023_153317.jpg"/>
          <p:cNvPicPr>
            <a:picLocks noChangeAspect="1" noChangeArrowheads="1"/>
          </p:cNvPicPr>
          <p:nvPr/>
        </p:nvPicPr>
        <p:blipFill>
          <a:blip r:embed="rId8" cstate="print"/>
          <a:srcRect r="4166"/>
          <a:stretch>
            <a:fillRect/>
          </a:stretch>
        </p:blipFill>
        <p:spPr bwMode="auto">
          <a:xfrm>
            <a:off x="3428992" y="4429132"/>
            <a:ext cx="1643062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pbs.twimg.com/media/B_SKJy7W4AACyd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Районный фестиваль детского творчества «Маленькие чудеса», номинация «Театрализованная деятельность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 descr="E:\Суровяткина семинар\DSCN3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14488"/>
            <a:ext cx="2714644" cy="192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E:\Суровяткина семинар\IMG_20190327_111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857364"/>
            <a:ext cx="2946334" cy="2018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3" descr="G:\Суровяткина семинар\IMG_2892.JPG"/>
          <p:cNvPicPr>
            <a:picLocks noChangeAspect="1" noChangeArrowheads="1"/>
          </p:cNvPicPr>
          <p:nvPr/>
        </p:nvPicPr>
        <p:blipFill>
          <a:blip r:embed="rId5" cstate="print"/>
          <a:srcRect l="7812" t="32292" r="8593"/>
          <a:stretch>
            <a:fillRect/>
          </a:stretch>
        </p:blipFill>
        <p:spPr bwMode="auto">
          <a:xfrm>
            <a:off x="3000364" y="4071942"/>
            <a:ext cx="3000396" cy="22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" descr="G:\Суровяткина семинар\DSC_07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714752"/>
            <a:ext cx="2964645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allpapercave.com/wp/wp32556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 descr="https://3.bp.blogspot.com/-UtDuxa88F4Y/VzVpos9jh8I/AAAAAAAAADc/U_ERJ5KvtYE-UmXhJHO6Im3AbJ2EMgIQACLcB/s320/succe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0"/>
            <a:ext cx="2928926" cy="2343140"/>
          </a:xfrm>
          <a:prstGeom prst="rect">
            <a:avLst/>
          </a:prstGeom>
          <a:noFill/>
        </p:spPr>
      </p:pic>
      <p:pic>
        <p:nvPicPr>
          <p:cNvPr id="43011" name="Picture 3" descr="G:\Суровяткина семинар\2017\20170124_161155.jpg"/>
          <p:cNvPicPr>
            <a:picLocks noChangeAspect="1" noChangeArrowheads="1"/>
          </p:cNvPicPr>
          <p:nvPr/>
        </p:nvPicPr>
        <p:blipFill>
          <a:blip r:embed="rId4" cstate="print"/>
          <a:srcRect t="21875" b="17708"/>
          <a:stretch>
            <a:fillRect/>
          </a:stretch>
        </p:blipFill>
        <p:spPr bwMode="auto">
          <a:xfrm>
            <a:off x="1785918" y="428604"/>
            <a:ext cx="3877067" cy="361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012" name="Picture 4" descr="G:\Суровяткина семинар\2017\DSCN0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4973">
            <a:off x="5474130" y="2446096"/>
            <a:ext cx="3231828" cy="24238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013" name="Picture 5" descr="D:\Фото\Площадка успешности\Юсупова ДОУ 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7" y="4250537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5" name="Picture 7" descr="https://www.kevserinmutfagi.com/wp-content/uploads/2014/07/2293239853_021fc868c0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933969"/>
            <a:ext cx="1924031" cy="1924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avatanplus.com/files/resources/original/58813a91b2bcc159b8ccc9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http://16-semey.mektebi.kz/uploads/posts/2019-03/medium/1553832055_page1.png"/>
          <p:cNvPicPr>
            <a:picLocks noChangeAspect="1" noChangeArrowheads="1"/>
          </p:cNvPicPr>
          <p:nvPr/>
        </p:nvPicPr>
        <p:blipFill>
          <a:blip r:embed="rId3"/>
          <a:srcRect l="5608" t="12441" r="6542" b="5805"/>
          <a:stretch>
            <a:fillRect/>
          </a:stretch>
        </p:blipFill>
        <p:spPr bwMode="auto">
          <a:xfrm>
            <a:off x="1928794" y="3429000"/>
            <a:ext cx="7215206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71934" y="4714884"/>
            <a:ext cx="257176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Сочинение рассказов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4000504"/>
            <a:ext cx="2857520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выразительно произносить текст с движением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5357826"/>
            <a:ext cx="257176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Диалог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5857892"/>
            <a:ext cx="2571768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создавать пластические импровизации под музыку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7562"/>
            <a:ext cx="3000396" cy="328614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Критерии педагогической оценки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avatars.mds.yandex.net/get-pdb/901820/e044d76b-efa5-4702-94da-a4bf110987dd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00042"/>
            <a:ext cx="8429684" cy="367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3" name="Picture 3" descr="C:\Users\Администратор\Desktop\af2540416891ab654e5491159f5d5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4" name="Picture 4" descr="C:\Users\Администратор\Desktop\2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303350"/>
            <a:ext cx="5112568" cy="555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 3 5"/>
          <p:cNvSpPr/>
          <p:nvPr/>
        </p:nvSpPr>
        <p:spPr>
          <a:xfrm>
            <a:off x="1187624" y="2996952"/>
            <a:ext cx="3098624" cy="2160240"/>
          </a:xfrm>
          <a:prstGeom prst="borderCallout3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Продолжение следует…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дминистратор\Desktop\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C:\Users\Администратор\Desktop\Comp-small-960x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53136"/>
            <a:ext cx="2483768" cy="1862826"/>
          </a:xfrm>
          <a:prstGeom prst="rect">
            <a:avLst/>
          </a:prstGeom>
          <a:noFill/>
        </p:spPr>
      </p:pic>
      <p:pic>
        <p:nvPicPr>
          <p:cNvPr id="15364" name="Picture 4" descr="C:\Users\Администратор\Desktop\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1936" y="4711452"/>
            <a:ext cx="2862064" cy="214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rasfokus.ru/images/photos/medium/b93b82c0da315467d77cd29556734b76.jpg"/>
          <p:cNvPicPr>
            <a:picLocks noChangeAspect="1" noChangeArrowheads="1"/>
          </p:cNvPicPr>
          <p:nvPr/>
        </p:nvPicPr>
        <p:blipFill>
          <a:blip r:embed="rId2"/>
          <a:srcRect b="67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Администратор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500042"/>
            <a:ext cx="6572296" cy="5715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Траектория  педагогической деятельности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C:\Users\Администратор\Desktop\pngtree-vector-banner-option-labels-infographic-png-image_556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7929618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1214414" y="2357430"/>
            <a:ext cx="1080120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42976" y="3786190"/>
            <a:ext cx="1080120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42976" y="5143512"/>
            <a:ext cx="1080120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488" y="2143116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история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926" y="3500438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- артисты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4929198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Волшебный мир театра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4" name="Picture 10" descr="https://s3.amazonaws.com/systemimage/47843008_Subscription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00264" cy="214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Администратор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2952328" cy="4392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Цель:</a:t>
            </a:r>
            <a:r>
              <a:rPr lang="ru-RU" sz="27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latin typeface="Times New Roman" pitchFamily="18" charset="0"/>
                <a:cs typeface="Times New Roman" pitchFamily="18" charset="0"/>
              </a:rPr>
              <a:t>создание условий, способствующих</a:t>
            </a:r>
            <a:br>
              <a:rPr lang="ru-RU" sz="27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latin typeface="Times New Roman" pitchFamily="18" charset="0"/>
                <a:cs typeface="Times New Roman" pitchFamily="18" charset="0"/>
              </a:rPr>
              <a:t> эстетическому развитию детей дошкольного возраста посредством театрализованной деятельности.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476673"/>
            <a:ext cx="5111750" cy="638132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Развить устойчивый интерес к театрально-игровой деятельности;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 Обогащать словарь детей, активизировать его;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Совершенствовать диалогическую речь, её грамотный строй;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      Побуждать детей отзываться на игры-действия со звуками (живой и неживой природы, подражать движениям животных и птиц под музыку, под звучащее слово;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     Способствовать проявлению самостоятельности, активности в игре с персонажами игрушками.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    Развивать речевое дыхание и правильную артикуляцию, разнообразную интонацию, логику речи, связную образную речь, творческую фантазию;</a:t>
            </a:r>
          </a:p>
          <a:p>
            <a:pPr>
              <a:buFont typeface="Wingdings" pitchFamily="2" charset="2"/>
              <a:buChar char="q"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 Формировать умение согласованно работать с партнерами в планировании коллективной деятельности.</a:t>
            </a:r>
          </a:p>
          <a:p>
            <a:pPr>
              <a:buNone/>
            </a:pPr>
            <a:r>
              <a:rPr lang="ru-RU" sz="4800" dirty="0" smtClean="0"/>
              <a:t> </a:t>
            </a:r>
          </a:p>
          <a:p>
            <a:pPr>
              <a:buFont typeface="Wingdings" pitchFamily="2" charset="2"/>
              <a:buChar char="q"/>
            </a:pPr>
            <a:endParaRPr lang="ru-R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Администратор\Desktop\s120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632271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Принципы организации образовательного процесса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Последовательности – любая новая ступень в обучении ребёнка опирается на уже освоенное в предыдущем.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Наглядности - дети должны сами все увидеть, услышать, потрогать и тем самым реализовать стремление к познанию.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Деятельности - включение ребёнка в игровую, познавательную, поисковую деятельность с целью стимулирования активной жизненной позиции.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Интеграции -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интегративность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всех видов детской деятельности, реализующихся в образовательном процессе.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Администратор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0"/>
            <a:ext cx="7772400" cy="1470025"/>
          </a:xfrm>
        </p:spPr>
        <p:txBody>
          <a:bodyPr/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 «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история»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5652120" cy="6021288"/>
          </a:xfrm>
        </p:spPr>
        <p:txBody>
          <a:bodyPr>
            <a:normAutofit fontScale="55000" lnSpcReduction="20000"/>
          </a:bodyPr>
          <a:lstStyle/>
          <a:p>
            <a:pPr lvl="0" algn="l"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Технические Средства Обучения (магнитофон, аудиозаписи классической и релаксационной музыки, «звуков природы», детские произведения).</a:t>
            </a:r>
          </a:p>
          <a:p>
            <a:pPr lvl="0" algn="l"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Наглядные пособия  (видеоматериал, репродукции картин, иллюстрации, плакаты, фотографии, альбомы по теме «Театр»).</a:t>
            </a:r>
          </a:p>
          <a:p>
            <a:pPr lvl="0" algn="l"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художественная, познавательная и методическая литература.</a:t>
            </a:r>
          </a:p>
          <a:p>
            <a:pPr lvl="0" algn="l"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Атрибуты для организации театрализованных игр (</a:t>
            </a:r>
            <a:r>
              <a:rPr lang="ru-RU" sz="3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ширмы, шапочки, маски, разнообразные виды театров: </a:t>
            </a:r>
            <a:r>
              <a:rPr lang="ru-RU" sz="3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би-ба-бо,пальчиковый</a:t>
            </a: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резиновой игрушки, на </a:t>
            </a:r>
            <a:r>
              <a:rPr lang="ru-RU" sz="3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крыжечках</a:t>
            </a: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прищепках, настольный, </a:t>
            </a:r>
            <a:r>
              <a:rPr lang="ru-RU" sz="3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варежковый</a:t>
            </a: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театр и др.).</a:t>
            </a:r>
          </a:p>
          <a:p>
            <a:pPr lvl="0" algn="l"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 костюмерной (где хранятся маски, грим, парики, костюмы и атрибуты к спектаклям).</a:t>
            </a:r>
          </a:p>
          <a:p>
            <a:pPr lvl="0" algn="l">
              <a:buFont typeface="Wingdings" pitchFamily="2" charset="2"/>
              <a:buChar char="q"/>
            </a:pPr>
            <a:r>
              <a:rPr lang="ru-RU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Дидактические игры («Из какого театра куклы», «Назови одним словом» и др.).</a:t>
            </a:r>
          </a:p>
          <a:p>
            <a:pPr algn="l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Суровяткина семинар\Театр\20140325_Pred_razv_sreda_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836712"/>
            <a:ext cx="309634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Суровяткина семинар\Театр\20160819_121403.jpg"/>
          <p:cNvPicPr>
            <a:picLocks noChangeAspect="1" noChangeArrowheads="1"/>
          </p:cNvPicPr>
          <p:nvPr/>
        </p:nvPicPr>
        <p:blipFill>
          <a:blip r:embed="rId4" cstate="print"/>
          <a:srcRect b="20109"/>
          <a:stretch>
            <a:fillRect/>
          </a:stretch>
        </p:blipFill>
        <p:spPr bwMode="auto">
          <a:xfrm rot="584656">
            <a:off x="5796136" y="2636912"/>
            <a:ext cx="273630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Администратор\Мои документы\Мои рисунки\Изображение\Изображе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509120"/>
            <a:ext cx="280831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C:\Users\Администратор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ИКТ-картотека «Театральная история»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302" r="12842"/>
          <a:stretch>
            <a:fillRect/>
          </a:stretch>
        </p:blipFill>
        <p:spPr bwMode="auto">
          <a:xfrm>
            <a:off x="467544" y="1628800"/>
            <a:ext cx="2736304" cy="2043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4" name="Picture 4" descr="C:\Users\Администратор\Desktop\img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241">
            <a:off x="6020253" y="1810511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5" descr="C:\Users\Администратор\Desktop\image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437112"/>
            <a:ext cx="2979705" cy="1911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7" name="Picture 7" descr="C:\Users\Администратор\Desktop\img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52632">
            <a:off x="397456" y="3745768"/>
            <a:ext cx="2880320" cy="21602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8" name="Picture 8" descr="C:\Users\Администратор\Desktop\Geroi_russkih_skazok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700808"/>
            <a:ext cx="2425452" cy="2425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Picture 6" descr="C:\Users\Администратор\Desktop\s1200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18642">
            <a:off x="6062076" y="3960867"/>
            <a:ext cx="2915816" cy="2119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истратор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ИКТ-картотека «Театральная история»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071929" cy="230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Администратор\Desktop\Фото суровяткина\20191018_105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857628"/>
            <a:ext cx="2568285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дминистратор\Desktop\Фото суровяткина\20191018_105559.jpg"/>
          <p:cNvPicPr>
            <a:picLocks noChangeAspect="1" noChangeArrowheads="1"/>
          </p:cNvPicPr>
          <p:nvPr/>
        </p:nvPicPr>
        <p:blipFill>
          <a:blip r:embed="rId5" cstate="print"/>
          <a:srcRect t="13650"/>
          <a:stretch>
            <a:fillRect/>
          </a:stretch>
        </p:blipFill>
        <p:spPr bwMode="auto">
          <a:xfrm>
            <a:off x="467544" y="1268760"/>
            <a:ext cx="295859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:\Суровяткина семинар\20191021_1613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005064"/>
            <a:ext cx="2459765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491</Words>
  <Application>Microsoft Office PowerPoint</Application>
  <PresentationFormat>Экран (4:3)</PresentationFormat>
  <Paragraphs>102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Эстетическое развитие детей с ограниченными возможностями здоровья средствами театрализованной деятельности</vt:lpstr>
      <vt:lpstr>Слайд 2</vt:lpstr>
      <vt:lpstr>Слайд 3</vt:lpstr>
      <vt:lpstr>Траектория  педагогической деятельности</vt:lpstr>
      <vt:lpstr>   Цель:  создание условий, способствующих  эстетическому развитию детей дошкольного возраста посредством театрализованной деятельности. </vt:lpstr>
      <vt:lpstr>Принципы организации образовательного процесса - Последовательности – любая новая ступень в обучении ребёнка опирается на уже освоенное в предыдущем.  - Наглядности - дети должны сами все увидеть, услышать, потрогать и тем самым реализовать стремление к познанию.  - Деятельности - включение ребёнка в игровую, познавательную, поисковую деятельность с целью стимулирования активной жизненной позиции.  - Интеграции - интегративность всех видов детской деятельности, реализующихся в образовательном процессе. </vt:lpstr>
      <vt:lpstr>I блок «Театральная история» </vt:lpstr>
      <vt:lpstr>ИКТ-картотека «Театральная история»</vt:lpstr>
      <vt:lpstr>ИКТ-картотека «Театральная история»</vt:lpstr>
      <vt:lpstr>Слайд 10</vt:lpstr>
      <vt:lpstr>Слайд 11</vt:lpstr>
      <vt:lpstr> Творческие методы и приемы, используемые в НОД</vt:lpstr>
      <vt:lpstr>Слайд 13</vt:lpstr>
      <vt:lpstr>Слайд 14</vt:lpstr>
      <vt:lpstr>Слайд 15</vt:lpstr>
      <vt:lpstr>Слайд 16</vt:lpstr>
      <vt:lpstr>«Интерактивный спектакль»</vt:lpstr>
      <vt:lpstr>«Моментальные сказки» или «Театр-экспромт»</vt:lpstr>
      <vt:lpstr>Театральные пятницы  «без репетиций»</vt:lpstr>
      <vt:lpstr>III блок «Волшебный мир театра» </vt:lpstr>
      <vt:lpstr>Литературно-творческая гостиная «Пусть всегда будет мир!»</vt:lpstr>
      <vt:lpstr>http://uzlovaya28.russia-sad.ru/</vt:lpstr>
      <vt:lpstr>МБУК «Молодежный театр»</vt:lpstr>
      <vt:lpstr>Слайд 24</vt:lpstr>
      <vt:lpstr>Слайд 25</vt:lpstr>
      <vt:lpstr>Районный фестиваль детского творчества «Маленькие чудеса», номинация «Театрализованная деятельность</vt:lpstr>
      <vt:lpstr>Слайд 27</vt:lpstr>
      <vt:lpstr>Критерии педагогической оценки 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Развитие речи детей       дошкольного возраста посредством театрализованной деятельности с использованием современных педагогических технологий</dc:title>
  <dc:creator>Администратор</dc:creator>
  <cp:lastModifiedBy>User</cp:lastModifiedBy>
  <cp:revision>69</cp:revision>
  <dcterms:created xsi:type="dcterms:W3CDTF">2019-10-20T17:05:02Z</dcterms:created>
  <dcterms:modified xsi:type="dcterms:W3CDTF">2019-10-24T07:37:59Z</dcterms:modified>
</cp:coreProperties>
</file>