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57" r:id="rId4"/>
    <p:sldId id="258" r:id="rId5"/>
    <p:sldId id="262" r:id="rId6"/>
    <p:sldId id="263" r:id="rId7"/>
    <p:sldId id="266" r:id="rId8"/>
    <p:sldId id="267" r:id="rId9"/>
    <p:sldId id="270" r:id="rId10"/>
    <p:sldId id="274" r:id="rId11"/>
    <p:sldId id="272" r:id="rId12"/>
    <p:sldId id="265" r:id="rId13"/>
    <p:sldId id="273" r:id="rId14"/>
    <p:sldId id="275" r:id="rId15"/>
    <p:sldId id="276" r:id="rId16"/>
    <p:sldId id="288" r:id="rId17"/>
    <p:sldId id="278" r:id="rId18"/>
    <p:sldId id="281" r:id="rId19"/>
    <p:sldId id="282" r:id="rId20"/>
    <p:sldId id="283" r:id="rId21"/>
    <p:sldId id="285" r:id="rId22"/>
    <p:sldId id="286" r:id="rId23"/>
    <p:sldId id="287" r:id="rId24"/>
    <p:sldId id="277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l">
              <a:defRPr/>
            </a:pPr>
            <a:r>
              <a:rPr lang="ru-RU" dirty="0" smtClean="0">
                <a:latin typeface="Georgia" pitchFamily="18" charset="0"/>
              </a:rPr>
              <a:t>Сотрудники</a:t>
            </a:r>
            <a:endParaRPr lang="ru-RU" dirty="0">
              <a:latin typeface="Georgia" pitchFamily="18" charset="0"/>
            </a:endParaRPr>
          </a:p>
        </c:rich>
      </c:tx>
      <c:layout>
        <c:manualLayout>
          <c:xMode val="edge"/>
          <c:yMode val="edge"/>
          <c:x val="3.679284965361266E-2"/>
          <c:y val="0.12771335571970799"/>
        </c:manualLayout>
      </c:layout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2"/>
            <c:explosion val="5"/>
          </c:dPt>
          <c:cat>
            <c:strRef>
              <c:f>Лист1!$A$2:$A$5</c:f>
              <c:strCache>
                <c:ptCount val="3"/>
                <c:pt idx="0">
                  <c:v>администрация</c:v>
                </c:pt>
                <c:pt idx="1">
                  <c:v>педагогические работники</c:v>
                </c:pt>
                <c:pt idx="2">
                  <c:v>иные работники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7.1</c:v>
                </c:pt>
                <c:pt idx="1">
                  <c:v>33.300000000000004</c:v>
                </c:pt>
                <c:pt idx="2">
                  <c:v>59.6</c:v>
                </c:pt>
              </c:numCache>
            </c:numRef>
          </c:val>
        </c:ser>
      </c:pie3DChart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3.7959539650648348E-2"/>
          <c:y val="0.68474785227491031"/>
          <c:w val="0.39341417992380678"/>
          <c:h val="0.29518021693223306"/>
        </c:manualLayout>
      </c:layout>
      <c:txPr>
        <a:bodyPr/>
        <a:lstStyle/>
        <a:p>
          <a:pPr>
            <a:defRPr>
              <a:latin typeface="Georgi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b="1">
              <a:latin typeface="Georgia" pitchFamily="18" charset="0"/>
            </a:defRPr>
          </a:pPr>
          <a:endParaRPr lang="ru-RU"/>
        </a:p>
      </c:txPr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Педагогический состав</c:v>
                </c:pt>
              </c:strCache>
            </c:strRef>
          </c:tx>
          <c:dPt>
            <c:idx val="0"/>
            <c:explosion val="11"/>
          </c:dPt>
          <c:cat>
            <c:strRef>
              <c:f>Лист1!$A$2:$A$5</c:f>
              <c:strCache>
                <c:ptCount val="4"/>
                <c:pt idx="0">
                  <c:v>воспитатели</c:v>
                </c:pt>
                <c:pt idx="1">
                  <c:v>муз.руководитель</c:v>
                </c:pt>
                <c:pt idx="2">
                  <c:v>инструктор по физич.культуре</c:v>
                </c:pt>
                <c:pt idx="3">
                  <c:v>педагог-психолог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78.7</c:v>
                </c:pt>
                <c:pt idx="1">
                  <c:v>7.1</c:v>
                </c:pt>
                <c:pt idx="2">
                  <c:v>7.1</c:v>
                </c:pt>
                <c:pt idx="3">
                  <c:v>7.1</c:v>
                </c:pt>
              </c:numCache>
            </c:numRef>
          </c:val>
        </c:ser>
        <c:firstSliceAng val="0"/>
      </c:pieChart>
    </c:plotArea>
    <c:legend>
      <c:legendPos val="r"/>
      <c:layout/>
      <c:txPr>
        <a:bodyPr/>
        <a:lstStyle/>
        <a:p>
          <a:pPr>
            <a:defRPr>
              <a:latin typeface="Georgia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>
                <a:latin typeface="Georgia" pitchFamily="18" charset="0"/>
              </a:rPr>
              <a:t>Готовность к обучению в школе (%)</a:t>
            </a:r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8"/>
          <c:cat>
            <c:strRef>
              <c:f>Лист1!$A$2:$A$5</c:f>
              <c:strCache>
                <c:ptCount val="2"/>
                <c:pt idx="0">
                  <c:v>средний</c:v>
                </c:pt>
                <c:pt idx="1">
                  <c:v>высокий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</c:v>
                </c:pt>
                <c:pt idx="1">
                  <c:v>76</c:v>
                </c:pt>
              </c:numCache>
            </c:numRef>
          </c:val>
        </c:ser>
        <c:firstSliceAng val="0"/>
      </c:pie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0.15931</cdr:x>
      <cdr:y>0.42857</cdr:y>
    </cdr:from>
    <cdr:to>
      <cdr:x>0.28186</cdr:x>
      <cdr:y>0.53572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928694" y="2571768"/>
          <a:ext cx="714380" cy="6429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Georgia" pitchFamily="18" charset="0"/>
            </a:rPr>
            <a:t>59,6</a:t>
          </a:r>
          <a:endParaRPr lang="ru-RU" sz="1800" b="1" dirty="0">
            <a:latin typeface="Georgia" pitchFamily="18" charset="0"/>
          </a:endParaRPr>
        </a:p>
      </cdr:txBody>
    </cdr:sp>
  </cdr:relSizeAnchor>
  <cdr:relSizeAnchor xmlns:cdr="http://schemas.openxmlformats.org/drawingml/2006/chartDrawing">
    <cdr:from>
      <cdr:x>0.33088</cdr:x>
      <cdr:y>0.33333</cdr:y>
    </cdr:from>
    <cdr:to>
      <cdr:x>0.45343</cdr:x>
      <cdr:y>0.44048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928826" y="2000264"/>
          <a:ext cx="714380" cy="6429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Georgia" pitchFamily="18" charset="0"/>
            </a:rPr>
            <a:t>7,1</a:t>
          </a:r>
          <a:endParaRPr lang="ru-RU" sz="2000" b="1" dirty="0">
            <a:latin typeface="Georgia" pitchFamily="18" charset="0"/>
          </a:endParaRPr>
        </a:p>
      </cdr:txBody>
    </cdr:sp>
  </cdr:relSizeAnchor>
  <cdr:relSizeAnchor xmlns:cdr="http://schemas.openxmlformats.org/drawingml/2006/chartDrawing">
    <cdr:from>
      <cdr:x>0.47794</cdr:x>
      <cdr:y>0.42857</cdr:y>
    </cdr:from>
    <cdr:to>
      <cdr:x>0.60049</cdr:x>
      <cdr:y>0.53572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2786082" y="2571768"/>
          <a:ext cx="714380" cy="6429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Georgia" pitchFamily="18" charset="0"/>
            </a:rPr>
            <a:t>33,3</a:t>
          </a:r>
          <a:endParaRPr lang="ru-RU" sz="1800" b="1" dirty="0">
            <a:latin typeface="Georgia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0.37538</cdr:x>
      <cdr:y>0.59632</cdr:y>
    </cdr:from>
    <cdr:to>
      <cdr:x>0.54054</cdr:x>
      <cdr:y>0.72722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785950" y="2928959"/>
          <a:ext cx="785818" cy="642942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2000" b="1" dirty="0" smtClean="0">
              <a:latin typeface="Georgia" pitchFamily="18" charset="0"/>
            </a:rPr>
            <a:t>78,7</a:t>
          </a:r>
          <a:endParaRPr lang="ru-RU" sz="2000" b="1" dirty="0">
            <a:latin typeface="Georgia" pitchFamily="18" charset="0"/>
          </a:endParaRPr>
        </a:p>
      </cdr:txBody>
    </cdr:sp>
  </cdr:relSizeAnchor>
  <cdr:relSizeAnchor xmlns:cdr="http://schemas.openxmlformats.org/drawingml/2006/chartDrawing">
    <cdr:from>
      <cdr:x>0.07508</cdr:x>
      <cdr:y>0.40724</cdr:y>
    </cdr:from>
    <cdr:to>
      <cdr:x>0.18018</cdr:x>
      <cdr:y>0.49451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357190" y="2000265"/>
          <a:ext cx="500066" cy="42862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Georgia" pitchFamily="18" charset="0"/>
            </a:rPr>
            <a:t>7,1</a:t>
          </a:r>
          <a:endParaRPr lang="ru-RU" sz="1600" b="1" dirty="0">
            <a:latin typeface="Georgia" pitchFamily="18" charset="0"/>
          </a:endParaRPr>
        </a:p>
      </cdr:txBody>
    </cdr:sp>
  </cdr:relSizeAnchor>
  <cdr:relSizeAnchor xmlns:cdr="http://schemas.openxmlformats.org/drawingml/2006/chartDrawing">
    <cdr:from>
      <cdr:x>0.10511</cdr:x>
      <cdr:y>0.31998</cdr:y>
    </cdr:from>
    <cdr:to>
      <cdr:x>0.21021</cdr:x>
      <cdr:y>0.40724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500066" y="1571637"/>
          <a:ext cx="500066" cy="42862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Georgia" pitchFamily="18" charset="0"/>
            </a:rPr>
            <a:t>7,1</a:t>
          </a:r>
          <a:endParaRPr lang="ru-RU" sz="1600" b="1" dirty="0">
            <a:latin typeface="Georgia" pitchFamily="18" charset="0"/>
          </a:endParaRPr>
        </a:p>
      </cdr:txBody>
    </cdr:sp>
  </cdr:relSizeAnchor>
  <cdr:relSizeAnchor xmlns:cdr="http://schemas.openxmlformats.org/drawingml/2006/chartDrawing">
    <cdr:from>
      <cdr:x>0.21021</cdr:x>
      <cdr:y>0.2618</cdr:y>
    </cdr:from>
    <cdr:to>
      <cdr:x>0.31532</cdr:x>
      <cdr:y>0.34906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1000132" y="1285885"/>
          <a:ext cx="500066" cy="42862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1600" b="1" dirty="0" smtClean="0">
              <a:latin typeface="Georgia" pitchFamily="18" charset="0"/>
            </a:rPr>
            <a:t>7,1</a:t>
          </a:r>
          <a:endParaRPr lang="ru-RU" sz="1600" b="1" dirty="0">
            <a:latin typeface="Georgia" pitchFamily="18" charset="0"/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://uzlovaya28.russia-sad.ru/" TargetMode="External"/><Relationship Id="rId7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hyperlink" Target="https://vk.com/public201195102" TargetMode="External"/><Relationship Id="rId4" Type="http://schemas.openxmlformats.org/officeDocument/2006/relationships/hyperlink" Target="https://ok.ru/group/5697602040627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s://i.ytimg.com/vi/XJ678edXalc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857232"/>
            <a:ext cx="7429552" cy="170482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детский сад №28 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общеразвивающего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вида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Узловая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megabook.ru/stream/mediapreview?Key=%D0%A3%D0%B7%D0%BB%D0%BE%D0%B2%D0%B0%D1%8F%20(%D0%B3%D0%B5%D1%80%D0%B1)&amp;Width=654&amp;Height=6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31155" cy="1296144"/>
          </a:xfrm>
          <a:prstGeom prst="rect">
            <a:avLst/>
          </a:prstGeom>
          <a:noFill/>
        </p:spPr>
      </p:pic>
      <p:pic>
        <p:nvPicPr>
          <p:cNvPr id="6" name="Picture 3" descr="C:\Users\User\Desktop\326_15_49_34_gxZV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3000372"/>
            <a:ext cx="5072098" cy="28075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30" name="AutoShape 6" descr="https://www.trzcacak.rs/myfile/detail/117-1178683_background-powerpoint-classic-wallpaper-old-paper-himno-de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0"/>
            <a:ext cx="7772400" cy="88062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Развивающая предметно- пространственная среда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844824"/>
            <a:ext cx="4248472" cy="4680520"/>
          </a:xfrm>
        </p:spPr>
        <p:txBody>
          <a:bodyPr>
            <a:normAutofit/>
          </a:bodyPr>
          <a:lstStyle/>
          <a:p>
            <a:pPr lvl="0"/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17414" name="Picture 6" descr="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64704"/>
            <a:ext cx="2520280" cy="1886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6" name="Picture 8" descr="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653136"/>
            <a:ext cx="2525887" cy="1897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8" name="Picture 10" descr="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692696"/>
            <a:ext cx="2414676" cy="181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20" name="Picture 12" descr="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2708920"/>
            <a:ext cx="2292007" cy="1714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3059832" y="1052736"/>
            <a:ext cx="3240360" cy="5400600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131840" y="1268760"/>
            <a:ext cx="3168352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Игровой центр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 экспериментирования и природы, познавательный центр;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 детской литературы, центр речевого развития;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 развития движений, подвижных и спортивных игр;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 развивающих игр и игрушек;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 художественного творчества;</a:t>
            </a: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 музыки и тетра.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4" descr="изображени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708920"/>
            <a:ext cx="2592288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8" descr="изображени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4725144"/>
            <a:ext cx="2496496" cy="187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857233"/>
            <a:ext cx="7772400" cy="1071570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latin typeface="Georgia" pitchFamily="18" charset="0"/>
              </a:rPr>
              <a:t>В детском саду имеются: музыкальный и физкультурный </a:t>
            </a:r>
            <a:r>
              <a:rPr lang="ru-RU" sz="1400" dirty="0" err="1" smtClean="0">
                <a:latin typeface="Georgia" pitchFamily="18" charset="0"/>
              </a:rPr>
              <a:t>залЫ</a:t>
            </a:r>
            <a:r>
              <a:rPr lang="ru-RU" sz="1400" dirty="0" smtClean="0">
                <a:latin typeface="Georgia" pitchFamily="18" charset="0"/>
              </a:rPr>
              <a:t>, психологический центр, театральная студия, мини-музей, изостудия. Все кабинеты оснащен необходимым для работы оборудованием.</a:t>
            </a:r>
            <a:endParaRPr lang="ru-RU" sz="1400" dirty="0">
              <a:latin typeface="Georgia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5786" y="-750094"/>
            <a:ext cx="7772400" cy="150018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Предметно-пространственная среда в ДОУ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Picture 5" descr="C:\Users\Венера\AppData\Local\HiSuite\userdata\Image\CacheData\storage\emulated\0\DCIM\Camera\IMG_20211115_1434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000240"/>
            <a:ext cx="2597727" cy="1655379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1" descr="C:\Users\User\Desktop\IMG-20211115-WA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143116"/>
            <a:ext cx="2659117" cy="184456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Picture 2" descr="C:\Users\User\Desktop\IMG-20211115-WA00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2285992"/>
            <a:ext cx="2664372" cy="192705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Picture 3" descr="C:\Users\User\Desktop\IMG-20211115-WA00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000504"/>
            <a:ext cx="2680137" cy="200026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Picture 6" descr="C:\Users\User\Desktop\IMG-20211115-WA00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4357694"/>
            <a:ext cx="2648607" cy="198645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Picture 2" descr="C:\Users\Венера\AppData\Local\HiSuite\userdata\Image\CacheData\storage\emulated\0\DCIM\Camera\IMG_20211115_1432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4572008"/>
            <a:ext cx="2646540" cy="198490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71472" y="2000240"/>
            <a:ext cx="2412124" cy="346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Музыкальный зал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00430" y="2285992"/>
            <a:ext cx="2412124" cy="346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Изостудия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57950" y="2285992"/>
            <a:ext cx="2412124" cy="346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Мини музей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86116" y="4357694"/>
            <a:ext cx="2412124" cy="346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Театральная студия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2910" y="4286256"/>
            <a:ext cx="2412124" cy="346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Психологический центр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572008"/>
            <a:ext cx="2412124" cy="346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Физкультурный зал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Благоустройство территории ДОУ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1357298"/>
            <a:ext cx="4500594" cy="516890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</a:rPr>
              <a:t>На территории детского сада оборудованы  прогулочные участки, спортивный участок, плескательный бассейн, </a:t>
            </a:r>
            <a:r>
              <a:rPr lang="ru-RU" sz="2400" dirty="0" err="1" smtClean="0">
                <a:solidFill>
                  <a:srgbClr val="002060"/>
                </a:solidFill>
                <a:latin typeface="Georgia" pitchFamily="18" charset="0"/>
              </a:rPr>
              <a:t>автогородок</a:t>
            </a:r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</a:rPr>
              <a:t>, 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</a:rPr>
              <a:t>огород, цветники, 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</a:rPr>
              <a:t>«Деревенский дворик», «Сказочный городок», </a:t>
            </a:r>
            <a:r>
              <a:rPr lang="ru-RU" sz="2400" dirty="0" err="1" smtClean="0">
                <a:solidFill>
                  <a:srgbClr val="002060"/>
                </a:solidFill>
                <a:latin typeface="Georgia" pitchFamily="18" charset="0"/>
              </a:rPr>
              <a:t>рокарий</a:t>
            </a:r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</a:rPr>
              <a:t>, 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Georgia" pitchFamily="18" charset="0"/>
              </a:rPr>
              <a:t>солнечные часы, площадки для проведения подвижных и сюжетно-ролевых игр, уголок луга, хвойного леса, пасека.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6" name="Picture 12" descr="C:\Users\Венера\Desktop\ВЕНЕРА\Инфраструктурный паспорт\IMG-20211115-WA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000108"/>
            <a:ext cx="2375877" cy="1533379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Picture 9" descr="C:\Users\Венера\Desktop\ВЕНЕРА\Инфраструктурный паспорт\IMG-20211115-WA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2786058"/>
            <a:ext cx="2432148" cy="152634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Picture 5" descr="D:\Фото\Участки\DSCN11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4643446"/>
            <a:ext cx="1923331" cy="178595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Picture 4" descr="D:\Фото\Участки\IMG_54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2714620"/>
            <a:ext cx="1978254" cy="192882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0" name="Picture 8" descr="C:\Users\Венера\Desktop\ВЕНЕРА\Инфраструктурный паспорт\IMG-20211115-WA0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4786322"/>
            <a:ext cx="2048386" cy="150348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5" name="Picture 5" descr="C:\Users\User\Desktop\ИРИНА\САЙТ\НОВОСТИ\приемка 2020\20200807_094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571876"/>
            <a:ext cx="2088232" cy="1944216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pic>
        <p:nvPicPr>
          <p:cNvPr id="25606" name="Picture 6" descr="C:\Users\User\Desktop\ИРИНА\САЙТ\НОВОСТИ\приемка 2020\20200807_094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708920"/>
            <a:ext cx="2700300" cy="216024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pic>
        <p:nvPicPr>
          <p:cNvPr id="25607" name="Picture 7" descr="C:\Users\User\Desktop\ИРИНА\САЙТ\НОВОСТИ\приемка 2020\20200807_1016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428604"/>
            <a:ext cx="2542603" cy="205096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pic>
        <p:nvPicPr>
          <p:cNvPr id="25608" name="Picture 8" descr="C:\Users\User\Desktop\ИРИНА\САЙТ\НОВОСТИ\приемка 2020\20200807_1357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500042"/>
            <a:ext cx="2400267" cy="259228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pic>
        <p:nvPicPr>
          <p:cNvPr id="25609" name="Picture 9" descr="C:\Users\User\Desktop\ИРИНА\САЙТ\НОВОСТИ\приемка 2020\20200807_091757.jpg"/>
          <p:cNvPicPr>
            <a:picLocks noChangeAspect="1" noChangeArrowheads="1"/>
          </p:cNvPicPr>
          <p:nvPr/>
        </p:nvPicPr>
        <p:blipFill>
          <a:blip r:embed="rId7" cstate="print"/>
          <a:srcRect t="3448" b="6897"/>
          <a:stretch>
            <a:fillRect/>
          </a:stretch>
        </p:blipFill>
        <p:spPr bwMode="auto">
          <a:xfrm>
            <a:off x="285720" y="1000108"/>
            <a:ext cx="2808312" cy="2443712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pic>
        <p:nvPicPr>
          <p:cNvPr id="25604" name="Picture 4" descr="C:\Users\User\Desktop\ИРИНА\САЙТ\НОВОСТИ\приемка 2020\20200807_091723.jpg"/>
          <p:cNvPicPr>
            <a:picLocks noChangeAspect="1" noChangeArrowheads="1"/>
          </p:cNvPicPr>
          <p:nvPr/>
        </p:nvPicPr>
        <p:blipFill>
          <a:blip r:embed="rId8" cstate="print"/>
          <a:srcRect t="10345" r="3774"/>
          <a:stretch>
            <a:fillRect/>
          </a:stretch>
        </p:blipFill>
        <p:spPr bwMode="auto">
          <a:xfrm>
            <a:off x="500034" y="3786190"/>
            <a:ext cx="2591148" cy="2286016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</p:pic>
      <p:sp>
        <p:nvSpPr>
          <p:cNvPr id="12" name="Стрелка влево 11"/>
          <p:cNvSpPr/>
          <p:nvPr/>
        </p:nvSpPr>
        <p:spPr>
          <a:xfrm>
            <a:off x="4499992" y="4509120"/>
            <a:ext cx="3744416" cy="2160240"/>
          </a:xfrm>
          <a:prstGeom prst="leftArrow">
            <a:avLst>
              <a:gd name="adj1" fmla="val 65613"/>
              <a:gd name="adj2" fmla="val 66263"/>
            </a:avLst>
          </a:prstGeom>
          <a:solidFill>
            <a:schemeClr val="accent6">
              <a:lumMod val="75000"/>
            </a:schemeClr>
          </a:solidFill>
          <a:ln w="31750">
            <a:solidFill>
              <a:schemeClr val="accent6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Реализация проекта «Территория ДОУ – новые возможности. Новые решения»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Уровень подготовленности выпускников ДОУ к обучению к школе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928802"/>
            <a:ext cx="3829048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>
                <a:latin typeface="Georgia" pitchFamily="18" charset="0"/>
              </a:rPr>
              <a:t>В 2020-2021 учебном </a:t>
            </a:r>
            <a:r>
              <a:rPr lang="ru-RU" dirty="0" smtClean="0">
                <a:latin typeface="Georgia" pitchFamily="18" charset="0"/>
              </a:rPr>
              <a:t>году </a:t>
            </a:r>
            <a:r>
              <a:rPr lang="ru-RU" dirty="0" smtClean="0">
                <a:latin typeface="Georgia" pitchFamily="18" charset="0"/>
              </a:rPr>
              <a:t>ДОУ </a:t>
            </a:r>
            <a:r>
              <a:rPr lang="ru-RU" dirty="0" smtClean="0">
                <a:latin typeface="Georgia" pitchFamily="18" charset="0"/>
              </a:rPr>
              <a:t>выпустил 28 воспитанников</a:t>
            </a:r>
            <a:endParaRPr lang="ru-RU" dirty="0" smtClean="0">
              <a:latin typeface="Georgia" pitchFamily="18" charset="0"/>
            </a:endParaRPr>
          </a:p>
          <a:p>
            <a:pPr>
              <a:buNone/>
            </a:pPr>
            <a:r>
              <a:rPr lang="ru-RU" dirty="0" smtClean="0">
                <a:latin typeface="Georgia" pitchFamily="18" charset="0"/>
              </a:rPr>
              <a:t>В апреле-мае педагогом-психологом была проведена диагностика готовности детей к обучению к школе. Результаты показаны на диаграмме.</a:t>
            </a:r>
            <a:endParaRPr lang="ru-RU" dirty="0">
              <a:latin typeface="Georgia" pitchFamily="18" charset="0"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4357686" y="1785926"/>
          <a:ext cx="4429156" cy="4532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286512" y="3500438"/>
            <a:ext cx="714380" cy="7143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24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4500570"/>
            <a:ext cx="714380" cy="714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76</a:t>
            </a: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Участие воспитанников и педагогов ДОУ в конкурсах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357298"/>
            <a:ext cx="7286676" cy="528641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1800" u="sng" dirty="0" smtClean="0">
                <a:latin typeface="Georgia" pitchFamily="18" charset="0"/>
                <a:cs typeface="Times New Roman" pitchFamily="18" charset="0"/>
              </a:rPr>
              <a:t>Районный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 фестиваль детского творчества «Маленькие чудеса»: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«Театральная деятельность»– 1 место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Многожанровый фестиваль «Живой Родник», 1,2  место – в номинации «Декоративно-прикладное творчество», 3 место – «Художественное слово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»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Фестиваль «Болдинская осень» – 2 место</a:t>
            </a:r>
            <a:endParaRPr lang="ru-RU" sz="1800" dirty="0" smtClean="0">
              <a:latin typeface="Georgia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Воспитатель МДОУ принял участие в районном конкурсе «Педагог года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»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Районная спартакиада для дошкольников и педагогов</a:t>
            </a:r>
            <a:endParaRPr lang="ru-RU" sz="1800" dirty="0" smtClean="0">
              <a:latin typeface="Georgia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Региональная акция«Осенняя неделя добра»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Конкурс плакатов «Быть папой - огромное счастье»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Всероссийская акция «Бумажный Бум за классное </a:t>
            </a:r>
            <a:r>
              <a:rPr lang="ru-RU" sz="1800" dirty="0" err="1" smtClean="0">
                <a:latin typeface="Georgia" pitchFamily="18" charset="0"/>
                <a:cs typeface="Times New Roman" pitchFamily="18" charset="0"/>
              </a:rPr>
              <a:t>экопутешествие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»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Региональный конкурс детск</a:t>
            </a: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их рисунков «Ангелы жизни»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Районный конкурс рисунков «к 31-летию МЧС»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Региональный конкурс «Я рисую свои права»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Соревнования в ДООЦ «Веселый дельфин» – 3 место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Региональный конкурс «Поколение МЫ»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Районный смотр-конкурс скворечников «Не оставим без дворца – ни синицу, ни скворца»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  <a:cs typeface="Times New Roman" pitchFamily="18" charset="0"/>
              </a:rPr>
              <a:t>Региональный конкурс «Здоровая еда- здоровый организм»</a:t>
            </a:r>
            <a:endParaRPr lang="ru-RU" sz="1800" dirty="0" smtClean="0">
              <a:latin typeface="Georgia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endParaRPr lang="ru-RU" sz="16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Участие воспитанников и педагогов ДОУ в конкурсах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4818" name="Picture 2" descr="C:\Users\User\Desktop\326_10_13_35_b5de-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736"/>
            <a:ext cx="2190765" cy="1643074"/>
          </a:xfrm>
          <a:prstGeom prst="rect">
            <a:avLst/>
          </a:prstGeom>
          <a:noFill/>
        </p:spPr>
      </p:pic>
      <p:pic>
        <p:nvPicPr>
          <p:cNvPr id="34819" name="Picture 3" descr="C:\Users\User\Desktop\326_10_16_03_s6p2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857760"/>
            <a:ext cx="2119314" cy="1357322"/>
          </a:xfrm>
          <a:prstGeom prst="rect">
            <a:avLst/>
          </a:prstGeom>
          <a:noFill/>
        </p:spPr>
      </p:pic>
      <p:pic>
        <p:nvPicPr>
          <p:cNvPr id="34820" name="Picture 4" descr="C:\Users\User\Desktop\326_12_48_31_bLYH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1357298"/>
            <a:ext cx="1500198" cy="1991413"/>
          </a:xfrm>
          <a:prstGeom prst="rect">
            <a:avLst/>
          </a:prstGeom>
          <a:noFill/>
        </p:spPr>
      </p:pic>
      <p:pic>
        <p:nvPicPr>
          <p:cNvPr id="34821" name="Picture 5" descr="C:\Users\User\Desktop\326_10_11_34_1lu7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1571612"/>
            <a:ext cx="1905000" cy="1571636"/>
          </a:xfrm>
          <a:prstGeom prst="rect">
            <a:avLst/>
          </a:prstGeom>
          <a:noFill/>
        </p:spPr>
      </p:pic>
      <p:pic>
        <p:nvPicPr>
          <p:cNvPr id="34822" name="Picture 6" descr="C:\Users\User\Desktop\326_12_32_12_9G0Y-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3357562"/>
            <a:ext cx="2119314" cy="1197412"/>
          </a:xfrm>
          <a:prstGeom prst="rect">
            <a:avLst/>
          </a:prstGeom>
          <a:noFill/>
        </p:spPr>
      </p:pic>
      <p:pic>
        <p:nvPicPr>
          <p:cNvPr id="34823" name="Picture 7" descr="C:\Users\User\Desktop\326_10_13_35_eLrE-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72330" y="1285860"/>
            <a:ext cx="1357322" cy="1900251"/>
          </a:xfrm>
          <a:prstGeom prst="rect">
            <a:avLst/>
          </a:prstGeom>
          <a:noFill/>
        </p:spPr>
      </p:pic>
      <p:pic>
        <p:nvPicPr>
          <p:cNvPr id="34827" name="Picture 11" descr="C:\Users\User\Desktop\20211222_0901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388" y="3286124"/>
            <a:ext cx="2174254" cy="2991805"/>
          </a:xfrm>
          <a:prstGeom prst="rect">
            <a:avLst/>
          </a:prstGeom>
          <a:noFill/>
        </p:spPr>
      </p:pic>
      <p:pic>
        <p:nvPicPr>
          <p:cNvPr id="34828" name="Picture 12" descr="C:\Users\User\Desktop\20211222_08591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71802" y="3571876"/>
            <a:ext cx="1873711" cy="2643182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1">
                <a:shade val="50000"/>
              </a:schemeClr>
            </a:solidFill>
          </a:ln>
        </p:spPr>
      </p:pic>
      <p:pic>
        <p:nvPicPr>
          <p:cNvPr id="34826" name="Picture 10" descr="C:\Users\User\Desktop\20211222_09003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6314" y="3786190"/>
            <a:ext cx="1903957" cy="2714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42852"/>
            <a:ext cx="8572560" cy="79690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Сеть дополнительных образовательных услуг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Фото\Кружки\DSCN0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785794"/>
            <a:ext cx="2643206" cy="224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5" descr="C:\Users\User\Desktop\ИРИНА\САЙТ\НОВОСТИ\Мой друг - Светофор!\нов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357562"/>
            <a:ext cx="2357454" cy="276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Волна 11"/>
          <p:cNvSpPr/>
          <p:nvPr/>
        </p:nvSpPr>
        <p:spPr>
          <a:xfrm>
            <a:off x="214282" y="5643578"/>
            <a:ext cx="2428892" cy="642942"/>
          </a:xfrm>
          <a:prstGeom prst="wav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Юный пешеход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Волна 10"/>
          <p:cNvSpPr/>
          <p:nvPr/>
        </p:nvSpPr>
        <p:spPr>
          <a:xfrm>
            <a:off x="214282" y="2714620"/>
            <a:ext cx="2643206" cy="785818"/>
          </a:xfrm>
          <a:prstGeom prst="wav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Изонить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Users\User\Desktop\ИРИНА\САЙТ\НОВОСТИ\Техноделкины\IMG-20200907-WA00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857232"/>
            <a:ext cx="2376620" cy="2214578"/>
          </a:xfrm>
          <a:prstGeom prst="rect">
            <a:avLst/>
          </a:prstGeom>
          <a:noFill/>
        </p:spPr>
      </p:pic>
      <p:pic>
        <p:nvPicPr>
          <p:cNvPr id="17" name="Picture 2" descr="C:\Users\User\Desktop\ИРИНА\ПЕДАГОГИ\Сухорукова психолог\фото занятий\IMG-20200909-WA000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3429000"/>
            <a:ext cx="2571768" cy="2571768"/>
          </a:xfrm>
          <a:prstGeom prst="rect">
            <a:avLst/>
          </a:prstGeom>
          <a:noFill/>
        </p:spPr>
      </p:pic>
      <p:sp>
        <p:nvSpPr>
          <p:cNvPr id="16" name="Волна 15"/>
          <p:cNvSpPr/>
          <p:nvPr/>
        </p:nvSpPr>
        <p:spPr>
          <a:xfrm>
            <a:off x="2928926" y="2857496"/>
            <a:ext cx="2571768" cy="714380"/>
          </a:xfrm>
          <a:prstGeom prst="wav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Техноделкины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IMG-20210422-WA005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43570" y="3643314"/>
            <a:ext cx="2428892" cy="2143130"/>
          </a:xfrm>
          <a:prstGeom prst="rect">
            <a:avLst/>
          </a:prstGeom>
          <a:noFill/>
        </p:spPr>
      </p:pic>
      <p:sp>
        <p:nvSpPr>
          <p:cNvPr id="20" name="Волна 19"/>
          <p:cNvSpPr/>
          <p:nvPr/>
        </p:nvSpPr>
        <p:spPr>
          <a:xfrm>
            <a:off x="5643570" y="5572140"/>
            <a:ext cx="2571768" cy="714380"/>
          </a:xfrm>
          <a:prstGeom prst="wav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АртистиКо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Волна 18"/>
          <p:cNvSpPr/>
          <p:nvPr/>
        </p:nvSpPr>
        <p:spPr>
          <a:xfrm>
            <a:off x="2714612" y="5429264"/>
            <a:ext cx="2786082" cy="785818"/>
          </a:xfrm>
          <a:prstGeom prst="wav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тупенька к школе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429256" y="785794"/>
            <a:ext cx="3500462" cy="264320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Georgia" pitchFamily="18" charset="0"/>
              </a:rPr>
              <a:t>В ДОУ функционирует 5 объединений дополнительного образования: художественно-эстетической, технической, социально-педагогической направленности</a:t>
            </a:r>
            <a:endParaRPr lang="ru-RU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D:\НОВОСТИ\ТОЛЕРАНТНОСТЬ\20201116_092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4"/>
            <a:ext cx="2480327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9" name="Picture 5" descr="D:\НОВОСТИ\ТОЛЕРАНТНОСТЬ\IMG-20201116-WA0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000504"/>
            <a:ext cx="2627044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57422" y="357166"/>
            <a:ext cx="3571900" cy="91759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Интернационал-студия «Мозаика культур»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933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1" name="Picture 3" descr="C:\Users\qp\Desktop\Мой семинар\20211123_093439.jpg"/>
          <p:cNvPicPr>
            <a:picLocks noChangeAspect="1" noChangeArrowheads="1"/>
          </p:cNvPicPr>
          <p:nvPr/>
        </p:nvPicPr>
        <p:blipFill>
          <a:blip r:embed="rId5" cstate="print"/>
          <a:srcRect l="6250" r="14844"/>
          <a:stretch>
            <a:fillRect/>
          </a:stretch>
        </p:blipFill>
        <p:spPr bwMode="auto">
          <a:xfrm>
            <a:off x="5572132" y="1285860"/>
            <a:ext cx="3128387" cy="2230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Users\qp\Desktop\Мой семинар\IMG-20211124-WA0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3929066"/>
            <a:ext cx="2928926" cy="2196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928926" y="1571612"/>
            <a:ext cx="271461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детском саду начала свою работу детско-родительская интернационал-студия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Мозаика культур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Благодаря работе студии  родители становятся помощниками воспитателей, принимая участие в подготовке мероприятий, связанных со знакомством с разными культурами, помогают создавать экспозиции, посвященные различным регионам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мира.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85918" y="142852"/>
            <a:ext cx="6215106" cy="91759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Интернационал-студия «Мозаика культур»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9933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 descr="C:\Users\qp\Desktop\Мой семинар\IMG-20211124-WA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428736"/>
            <a:ext cx="2762237" cy="207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C:\Users\qp\Desktop\Мой семинар\IMG-20211124-WA00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1214422"/>
            <a:ext cx="4286280" cy="2411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C:\Users\qp\Desktop\Мой семинар\IMG-20211124-WA001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714752"/>
            <a:ext cx="4000753" cy="2669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 descr="C:\Users\User\Desktop\ИРИНА\САЙТ\НОВОСТИ\ТОЛЕРАНТНОСТЬ\20201116_0932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929066"/>
            <a:ext cx="2143108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C:\Users\User\Desktop\ИРИНА\САЙТ\НОВОСТИ\День народного единства\IMG-20191030-WA001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72330" y="3714752"/>
            <a:ext cx="1649655" cy="2937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Деятельность ДОУ осуществляется на основании лицензии и устава</a:t>
            </a:r>
            <a:endParaRPr lang="ru-RU" sz="3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48260" t="18935" r="22908" b="5586"/>
          <a:stretch>
            <a:fillRect/>
          </a:stretch>
        </p:blipFill>
        <p:spPr bwMode="auto">
          <a:xfrm>
            <a:off x="1000100" y="1571612"/>
            <a:ext cx="3307473" cy="4714908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 l="49450" t="22091" r="23448" b="8747"/>
          <a:stretch>
            <a:fillRect/>
          </a:stretch>
        </p:blipFill>
        <p:spPr bwMode="auto">
          <a:xfrm>
            <a:off x="4929190" y="1782820"/>
            <a:ext cx="3143272" cy="4646576"/>
          </a:xfrm>
          <a:prstGeom prst="rect">
            <a:avLst/>
          </a:prstGeom>
          <a:noFill/>
          <a:ln w="222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2" name="Picture 4" descr="C:\Users\User\Desktop\ВС ОТЧЕТ\20201116_164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4429132"/>
            <a:ext cx="2846087" cy="2134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3" name="Picture 5" descr="C:\Users\User\Desktop\ВС ОТЧЕТ\IMG-20201118-WA0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786190"/>
            <a:ext cx="1916701" cy="2811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1" name="Picture 3" descr="E:\20201118_1609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214290"/>
            <a:ext cx="2736304" cy="2052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C:\Users\qp\Desktop\Мой семинар\IMG-20211124-WA00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4143380"/>
            <a:ext cx="2571736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7" descr="D:\НОВОСТИ\1 июня\20200601_0940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428604"/>
            <a:ext cx="2571736" cy="1780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8" descr="D:\НОВОСТИ\Доброте откроются сердца\2021\20211007_0952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1785926"/>
            <a:ext cx="2857520" cy="1943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0" name="Picture 2" descr="E:\20201118_16084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29322" y="2357430"/>
            <a:ext cx="2784309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http://mirtv.ru/files/video/48376/main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00364" y="2357430"/>
            <a:ext cx="2762248" cy="2071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285720" y="285728"/>
            <a:ext cx="27146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 рамках программы воспитания успешно функционирует движение «Юный волонтер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2" name="Picture 4" descr="D:\НОВОСТИ\ОКНА ПОБЕДЫ\20200506_191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357298"/>
            <a:ext cx="2714612" cy="1526969"/>
          </a:xfrm>
          <a:prstGeom prst="rect">
            <a:avLst/>
          </a:prstGeom>
          <a:noFill/>
        </p:spPr>
      </p:pic>
      <p:pic>
        <p:nvPicPr>
          <p:cNvPr id="7173" name="Picture 5" descr="D:\НОВОСТИ\Онлайн-выставка Мир начинается с детства\IMG-20200529-WA0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214554"/>
            <a:ext cx="1660934" cy="2214578"/>
          </a:xfrm>
          <a:prstGeom prst="rect">
            <a:avLst/>
          </a:prstGeom>
          <a:noFill/>
        </p:spPr>
      </p:pic>
      <p:pic>
        <p:nvPicPr>
          <p:cNvPr id="7175" name="Picture 7" descr="D:\НОВОСТИ\Террор Капля жизни акция\День солидарности 3 сентября\IMG-20210903-WA0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3786190"/>
            <a:ext cx="2143140" cy="2786082"/>
          </a:xfrm>
          <a:prstGeom prst="rect">
            <a:avLst/>
          </a:prstGeom>
          <a:noFill/>
        </p:spPr>
      </p:pic>
      <p:pic>
        <p:nvPicPr>
          <p:cNvPr id="7176" name="Picture 8" descr="D:\НОВОСТИ\Террор Капля жизни акция\КАпля жизни\20200903_1058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2500306"/>
            <a:ext cx="2214546" cy="1660910"/>
          </a:xfrm>
          <a:prstGeom prst="rect">
            <a:avLst/>
          </a:prstGeom>
          <a:noFill/>
        </p:spPr>
      </p:pic>
      <p:pic>
        <p:nvPicPr>
          <p:cNvPr id="7177" name="Picture 9" descr="D:\НОВОСТИ\1 октября - день пожилого человека\20211001_1001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2928934"/>
            <a:ext cx="1928794" cy="1370699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428992" y="4357694"/>
            <a:ext cx="2643206" cy="571504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solidFill>
              <a:srgbClr val="2E3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День пожилого человека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8" name="Picture 10" descr="D:\НОВОСТИ\1 октября - день пожилого человека\20211001_1004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00430" y="5000636"/>
            <a:ext cx="2857520" cy="1571636"/>
          </a:xfrm>
          <a:prstGeom prst="rect">
            <a:avLst/>
          </a:prstGeom>
          <a:noFill/>
        </p:spPr>
      </p:pic>
      <p:pic>
        <p:nvPicPr>
          <p:cNvPr id="7171" name="Picture 3" descr="D:\НОВОСТИ\ОКНА ПОБЕДЫ\20200506_20211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57884" y="214290"/>
            <a:ext cx="2643174" cy="1456589"/>
          </a:xfrm>
          <a:prstGeom prst="rect">
            <a:avLst/>
          </a:prstGeom>
          <a:noFill/>
        </p:spPr>
      </p:pic>
      <p:pic>
        <p:nvPicPr>
          <p:cNvPr id="15" name="Picture 4" descr="D:\НОВОСТИ\День России\день россии 2020\Акции к 12 июня\IMG-20200609-WA00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500042"/>
            <a:ext cx="2357422" cy="1768067"/>
          </a:xfrm>
          <a:prstGeom prst="rect">
            <a:avLst/>
          </a:prstGeom>
          <a:noFill/>
        </p:spPr>
      </p:pic>
      <p:pic>
        <p:nvPicPr>
          <p:cNvPr id="16" name="Picture 10" descr="D:\НОВОСТИ\Лыжня России\2021\20210210_11524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7224" y="4643446"/>
            <a:ext cx="2095483" cy="1571612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715140" y="3143248"/>
            <a:ext cx="2143172" cy="571504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solidFill>
              <a:srgbClr val="2E3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Кросс дружбы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86446" y="1357298"/>
            <a:ext cx="2357454" cy="571504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solidFill>
              <a:srgbClr val="2E3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Окна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4348" y="6072206"/>
            <a:ext cx="2357454" cy="571504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solidFill>
              <a:srgbClr val="2E3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Лыжня России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4214818"/>
            <a:ext cx="2357454" cy="571504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solidFill>
              <a:srgbClr val="2E3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Мир начинается с детства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71736" y="357166"/>
            <a:ext cx="2428892" cy="571504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solidFill>
              <a:srgbClr val="2E3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Открытка ветерану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14282" y="428604"/>
            <a:ext cx="22860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Участие ДОУ в социально-значимых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благотворительных акциях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НОВОСТИ\Наша акция Открытка Ветеранам!\20200428_09495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28860" y="928670"/>
            <a:ext cx="1857356" cy="1406418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3000364" y="2071678"/>
            <a:ext cx="2357454" cy="571504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solidFill>
              <a:srgbClr val="2E3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Капля жизни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D:\НОВОСТИ\АКЦИИ\22 июня день памяти и скорби\День памяти и скорби #свечапамяти71 #22июня #деньпамяти71 #мыпомним71\20210622_1025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2571736" cy="1589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00034" y="2000240"/>
            <a:ext cx="2357454" cy="571504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solidFill>
              <a:srgbClr val="2E3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Свеча памяти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D:\НОВОСТИ\АКЦИИ\акция Дерево желаний\20200528_1014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214290"/>
            <a:ext cx="2000264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572264" y="2857496"/>
            <a:ext cx="2214546" cy="571504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solidFill>
              <a:srgbClr val="2E3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Дерево желаний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D:\НОВОСТИ\АКЦИИ\акция Дерево желаний\20200528_1019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214290"/>
            <a:ext cx="2714612" cy="1719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7" name="Picture 5" descr="D:\НОВОСТИ\АКЦИИ\Акция Мы рисуем мелом\IMG-20200622-WA00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2643182"/>
            <a:ext cx="2411015" cy="321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14282" y="6000768"/>
            <a:ext cx="2786082" cy="642942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solidFill>
              <a:srgbClr val="2E3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 рисуем мелом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0" name="Picture 8" descr="D:\НОВОСТИ\АКЦИИ\Берегите птиц\IMG-20210401-WA00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86116" y="2500306"/>
            <a:ext cx="2643174" cy="1486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21" name="Picture 9" descr="D:\НОВОСТИ\АКЦИИ\Всероссийская акция Спасибо врачам\IMG-20200422-WA00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4500570"/>
            <a:ext cx="1553759" cy="207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22" name="Picture 10" descr="D:\НОВОСТИ\АКЦИИ\Всероссийская акция Спасибо врачам\IMG-20200421-WA00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7752" y="4500570"/>
            <a:ext cx="1357304" cy="1809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3357554" y="3857628"/>
            <a:ext cx="2786082" cy="642942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solidFill>
              <a:srgbClr val="2E3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#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врачам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1" descr="D:\НОВОСТИ\День России\день россии 2020\Акции к 12 июня\20200609_10482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7950" y="3500438"/>
            <a:ext cx="2571736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6286512" y="5786454"/>
            <a:ext cx="2643206" cy="642942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solidFill>
              <a:srgbClr val="2E3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триколор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571868" y="2000240"/>
            <a:ext cx="2214546" cy="428628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solidFill>
              <a:srgbClr val="2E3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Голубь мира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D:\НОВОСТИ\Заповедники и парки 11 января\IMG-20210111-WA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4143380"/>
            <a:ext cx="1571618" cy="2095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D:\НОВОСТИ\Изобретатели\20210115_0933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357562"/>
            <a:ext cx="2562319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3" name="Picture 7" descr="D:\НОВОСТИ\Изобретатели\20210115_0934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5000636"/>
            <a:ext cx="2000232" cy="150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5" name="Picture 9" descr="D:\НОВОСТИ\Изобретатели\20210115_0937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3429000"/>
            <a:ext cx="2000232" cy="1500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D:\НОВОСТИ\Мы туристы\Озеро байкал\IMG-20201203-WA00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214818"/>
            <a:ext cx="1777472" cy="2214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500562" y="214290"/>
            <a:ext cx="4214842" cy="571504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solidFill>
              <a:srgbClr val="2E3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Всероссийская акция «Бумажный БУМ»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6" descr="D:\НОВОСТИ\Урожай\IMG-20210916-WA00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3174" y="1785926"/>
            <a:ext cx="2143108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qp\Desktop\Мой семинар\Screenshot_20211124-063628_VK.jpg"/>
          <p:cNvPicPr>
            <a:picLocks noChangeAspect="1" noChangeArrowheads="1"/>
          </p:cNvPicPr>
          <p:nvPr/>
        </p:nvPicPr>
        <p:blipFill>
          <a:blip r:embed="rId9" cstate="print"/>
          <a:srcRect l="9033" r="9250"/>
          <a:stretch>
            <a:fillRect/>
          </a:stretch>
        </p:blipFill>
        <p:spPr bwMode="auto">
          <a:xfrm>
            <a:off x="4857752" y="928670"/>
            <a:ext cx="3786214" cy="20849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643438" y="2928934"/>
            <a:ext cx="4214842" cy="571504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solidFill>
              <a:srgbClr val="2E3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Творческий конкурс «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Экомобиль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4" descr="D:\Фото моиии\ОГОРОД\20210331_16051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596" y="1571612"/>
            <a:ext cx="2143155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500034" y="3571876"/>
            <a:ext cx="3214710" cy="642942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rgbClr val="92D050"/>
              </a:gs>
              <a:gs pos="100000">
                <a:srgbClr val="00B050"/>
              </a:gs>
            </a:gsLst>
            <a:lin ang="5400000" scaled="0"/>
          </a:gradFill>
          <a:ln>
            <a:solidFill>
              <a:srgbClr val="2E39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Практический экскурс «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Эко-патруль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28596" y="357166"/>
            <a:ext cx="40719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ДОУ успешно функционирует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истема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эко – движения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Эколята-дошколята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Консультативно-методический центр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428736"/>
            <a:ext cx="3043230" cy="361475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dirty="0" smtClean="0">
                <a:latin typeface="Georgia" pitchFamily="18" charset="0"/>
              </a:rPr>
              <a:t>В 2021 году на базе детского сада начал свою работу консультативно-методический центр по взаимодействию дошкольной образовательной организации и родительской общественности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3074" name="Picture 2" descr="20210916_1300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428736"/>
            <a:ext cx="2157878" cy="121920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3076" name="Picture 4" descr="20211013_1003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1428736"/>
            <a:ext cx="2275899" cy="128588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3078" name="Picture 6" descr="20211013_10215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86116" y="2857496"/>
            <a:ext cx="2528776" cy="142876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3080" name="Picture 8" descr="20211013_10200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60" y="2928934"/>
            <a:ext cx="2357454" cy="1331963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3082" name="Picture 10" descr="IMG-20211124-WA005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14678" y="4500570"/>
            <a:ext cx="2628880" cy="197166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3084" name="Picture 12" descr="20210909_1403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00760" y="4429132"/>
            <a:ext cx="2672026" cy="207170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 descr="https://drasler.ru/wp-content/uploads/2019/03/C%D0%BF%D0%B0%D1%81%D0%B8%D0%B1%D0%BE-%D0%B7%D0%B0-%D0%B2%D0%BD%D0%B8%D0%BC%D0%B0%D0%BD%D0%B8%D0%B5-%D0%BA%D0%B0%D1%80%D1%82%D0%B8%D0%BD%D0%BA%D0%B8-%D0%B4%D0%BB%D1%8F-%D0%BF%D1%80%D0%B5%D0%B7%D0%B5%D0%BD%D1%82%D0%B0%D1%86%D0%B8%D0%B8-%D0%BF%D0%BE%D0%B4%D0%B1%D0%BE%D1%80%D0%BA%D0%B0-36-%D1%88%D1%82%D1%83%D0%BA-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49" name="Picture 5" descr="C:\Users\qp\Desktop\img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Разработаны ООП ДО,  Программа развития, Рабочая программа воспитания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09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30477" t="5682" r="31364"/>
          <a:stretch>
            <a:fillRect/>
          </a:stretch>
        </p:blipFill>
        <p:spPr bwMode="auto">
          <a:xfrm>
            <a:off x="500034" y="2428868"/>
            <a:ext cx="2557765" cy="3554419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 l="30198" t="6054" r="31332" b="7031"/>
          <a:stretch>
            <a:fillRect/>
          </a:stretch>
        </p:blipFill>
        <p:spPr bwMode="auto">
          <a:xfrm>
            <a:off x="3286116" y="2928934"/>
            <a:ext cx="2467538" cy="350046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l="47768" t="18554" r="24231" b="9179"/>
          <a:stretch>
            <a:fillRect/>
          </a:stretch>
        </p:blipFill>
        <p:spPr bwMode="auto">
          <a:xfrm>
            <a:off x="6000760" y="2357430"/>
            <a:ext cx="2560184" cy="371477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Инклюзивное образование </a:t>
            </a:r>
            <a:b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в ДОУ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400552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В МДОУ имеется учебный кабинет педагога-психолога.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Психологическое сопровождение детей с ОВЗ и детей-инвалидов осуществляет педагог-психолог.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В ДОУ функционирует </a:t>
            </a:r>
            <a:r>
              <a:rPr lang="ru-RU" dirty="0" err="1" smtClean="0">
                <a:solidFill>
                  <a:srgbClr val="002060"/>
                </a:solidFill>
                <a:latin typeface="Georgia" pitchFamily="18" charset="0"/>
              </a:rPr>
              <a:t>психолого-медико-педагогический</a:t>
            </a:r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 консилиум </a:t>
            </a:r>
          </a:p>
          <a:p>
            <a:endParaRPr lang="ru-RU" dirty="0"/>
          </a:p>
        </p:txBody>
      </p:sp>
      <p:pic>
        <p:nvPicPr>
          <p:cNvPr id="5" name="Picture 3" descr="C:\Users\User\Desktop\IMG-20211115-WA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429132"/>
            <a:ext cx="2965889" cy="2102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429256" y="4429132"/>
            <a:ext cx="23066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Психологический </a:t>
            </a:r>
          </a:p>
          <a:p>
            <a:pPr algn="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центр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/>
          <a:srcRect l="52160" t="21484" r="23682" b="15039"/>
          <a:stretch>
            <a:fillRect/>
          </a:stretch>
        </p:blipFill>
        <p:spPr bwMode="auto">
          <a:xfrm>
            <a:off x="5776592" y="1000108"/>
            <a:ext cx="2438745" cy="321471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6540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Укомплектованность ДОУ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half" idx="1"/>
          </p:nvPr>
        </p:nvGraphicFramePr>
        <p:xfrm>
          <a:off x="214282" y="857232"/>
          <a:ext cx="5829312" cy="6000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3929058" y="1214421"/>
          <a:ext cx="4757742" cy="4911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-14290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Методические мероприятия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5720" y="714356"/>
            <a:ext cx="3571900" cy="571504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  08.02.2021г.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Районное педагогическое сообщество музыкальных руководителей</a:t>
            </a:r>
          </a:p>
          <a:p>
            <a:pPr>
              <a:lnSpc>
                <a:spcPct val="120000"/>
              </a:lnSpc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«Традиционные и инновационные методики развития детей дошкольного возраста в инклюзивном образовании».</a:t>
            </a:r>
          </a:p>
          <a:p>
            <a:pPr>
              <a:lnSpc>
                <a:spcPct val="120000"/>
              </a:lnSpc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      Педагоги рассматривали вопрос совершенствования условий, способствующих повышению профессиональной компетентности педагогов дошкольного образования в условиях реализации ФГОС. Музыкальный руководитель  нашего детского сада Шестопалова Е.Н.  выступила с педагогическим докладом «Развитие творческих способностей у детей дошкольного возраста в процессе организации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культурно-досуговой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деятельности. Взаимодействие с музыкальной школой».</a:t>
            </a:r>
          </a:p>
          <a:p>
            <a:pPr>
              <a:lnSpc>
                <a:spcPct val="120000"/>
              </a:lnSpc>
              <a:buNone/>
            </a:pPr>
            <a:r>
              <a:rPr lang="ru-RU" sz="1800" u="sng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13.02.2021г.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Педсовет в форме деловой игры «Современное дополнительное образование детей. Новый вектор развития: опыт, проблемы, перспективы»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14744" y="714356"/>
            <a:ext cx="3000396" cy="635798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17.02.2021г.</a:t>
            </a:r>
          </a:p>
          <a:p>
            <a:pPr>
              <a:lnSpc>
                <a:spcPct val="120000"/>
              </a:lnSpc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В соответствии с годовым планом работы нашего детского сада был проведен смотр – конкурс уголков по патриотическому воспитанию «Растим патриота!» В конкурсе принимали участие педагоги всех возрастных групп детского сада.</a:t>
            </a:r>
          </a:p>
          <a:p>
            <a:pPr>
              <a:lnSpc>
                <a:spcPct val="120000"/>
              </a:lnSpc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       Отмечен творческий и </a:t>
            </a:r>
            <a:r>
              <a:rPr lang="ru-RU" sz="1900" dirty="0" err="1" smtClean="0">
                <a:latin typeface="Times New Roman" pitchFamily="18" charset="0"/>
                <a:cs typeface="Times New Roman" pitchFamily="18" charset="0"/>
              </a:rPr>
              <a:t>креативный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подход воспитателей к оформлению уголков, использование фотоматериала, разных компьютерных программ, материал расположен в соответствии с возрастом детей.</a:t>
            </a:r>
          </a:p>
          <a:p>
            <a:pPr>
              <a:lnSpc>
                <a:spcPct val="120000"/>
              </a:lnSpc>
              <a:buNone/>
            </a:pP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6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User\Desktop\326_12_04_30_9v3Y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1285860"/>
            <a:ext cx="1905000" cy="142875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9459" name="Picture 3" descr="D:\Фото моиии\Педагоги\педсоветы\2020\20201222_1333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3000372"/>
            <a:ext cx="2095483" cy="157161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9460" name="Picture 4" descr="C:\Users\User\Desktop\326_11_16_30_aHrb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3702" y="4857760"/>
            <a:ext cx="1905000" cy="142875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9461" name="Picture 5" descr="C:\Users\User\Desktop\326_11_16_33_Vc0s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6248" y="5214950"/>
            <a:ext cx="1905000" cy="142875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Методические мероприятия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571480"/>
            <a:ext cx="3114668" cy="435771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25.02.2021г.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Районное педагогическое сообщество в формате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Состоялось второе занятие в рамках районного профессионального сообщества воспитателей образовательных учреждений,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реализующих программу дошкольного образования по теме «Обновление содержания дошкольного образования в условиях реализации ФГОС дошкольного образования». Педагоги  дошкольных учреждений поделились интересными опытами  работ в области дополнительного образования детей. Педагоги нашего детского сада приняли активное участие в работе РПС. </a:t>
            </a:r>
          </a:p>
          <a:p>
            <a:endParaRPr lang="ru-RU" dirty="0"/>
          </a:p>
        </p:txBody>
      </p:sp>
      <p:pic>
        <p:nvPicPr>
          <p:cNvPr id="20484" name="Picture 4" descr="C:\Users\User\Desktop\326_16_06_02_3CE4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4500570"/>
            <a:ext cx="1714512" cy="164307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357554" y="500042"/>
            <a:ext cx="2714644" cy="30718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u="sng" dirty="0" smtClean="0">
                <a:solidFill>
                  <a:schemeClr val="tx1"/>
                </a:solidFill>
              </a:rPr>
              <a:t> </a:t>
            </a:r>
            <a:r>
              <a:rPr lang="ru-RU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16.03.2021г.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состоялась региональная педагогическая мастерская в дистанционном режиме «Психолого-педагогические аспекты сопровождения семьи ребенка с особыми образовательными потребностями на этапе дошкольного образования».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    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5" name="Picture 5" descr="C:\Users\User\Desktop\326_10_11_39_cMnk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3929066"/>
            <a:ext cx="2000264" cy="1268015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3286116" y="2928934"/>
            <a:ext cx="2786082" cy="1643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23-25.03.2021г.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состоялся муниципальный день открытых дверей «Мое призвание-руководитель».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6" name="Picture 6" descr="C:\Users\User\Desktop\326_12_24_09_JyNB-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5357826"/>
            <a:ext cx="2214578" cy="121444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6072198" y="357166"/>
            <a:ext cx="2857520" cy="3786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15.04.2021г.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Состоялось третье заседание Районного педагогического сообщества педагогов на тему: «Дошкольный мир и начальное образование - единый развивающийся мир».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    На заседании были затронуты актуальные вопросы реализации преемственности между дошкольным и начальным звеном системы образования. 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1435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Методические мероприятия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785794"/>
            <a:ext cx="4071966" cy="1714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19.04.2021г.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Педсовет-практикум «Оптимизация процесса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здоровьесбережения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здоровьесохранения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дошкольников и педагогов в детском саду и семье»</a:t>
            </a:r>
          </a:p>
          <a:p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2000240"/>
            <a:ext cx="4071966" cy="4357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14.05.2021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Состоялось очередное заседание районного педагогического сообщества музыкальных руководителей в режиме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31 музыкальный руководитель дошкольного образования сдал итоговое тестирование, состоящее  из 50 педагогических вопросов. Специалисты сдавали настоящий экзамен по пройденным темам: на знание психологических особенностей детей дошкольного возраста, методика работы с малышами, специфика применения интерактивного оборудования в работе с дошколятами, решали педагогические ситуации и т.д.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6248" y="2857496"/>
            <a:ext cx="4643470" cy="32861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30.11.2021г.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режиме ВКС состоялся семинар для руководителей образовательных организаций, реализующих программы дошкольного образования по теме «Рабочая программа воспитания как инструмент реализации воспитательной системы в детском саду. Особенности, приоритеты, перспективы».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Подведение итогов семинара прошло в форме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онлайн-опроса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проведенного с помощью обратной связи. 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ownloads\IMG-20211201-WA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214422"/>
            <a:ext cx="2143108" cy="178595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027" name="Picture 3" descr="D:\Фото моиии\Педагоги\педсоветы\2021\20211221_133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785794"/>
            <a:ext cx="2214578" cy="1785931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dundjinni.com/forums/uploads/slashdevnull/F2B_parchment-background-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  <a:cs typeface="Times New Roman" pitchFamily="18" charset="0"/>
              </a:rPr>
              <a:t>Сайт ДОУ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857232"/>
            <a:ext cx="3786214" cy="498317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Сайт ДОУ создан с целью оперативного и объективного информирования общественности о деятельности образовательного учреждения.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На сайте детского сада </a:t>
            </a:r>
          </a:p>
          <a:p>
            <a:pPr>
              <a:buNone/>
            </a:pPr>
            <a:r>
              <a:rPr lang="en-US" sz="1800" dirty="0" smtClean="0">
                <a:latin typeface="Georgia" pitchFamily="18" charset="0"/>
                <a:hlinkClick r:id="rId3"/>
              </a:rPr>
              <a:t>http://uzlovaya28.russia-sad.ru/</a:t>
            </a:r>
            <a:endParaRPr lang="ru-RU" sz="1800" dirty="0" smtClean="0">
              <a:latin typeface="Georgia" pitchFamily="18" charset="0"/>
            </a:endParaRPr>
          </a:p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Вы найдете всю документацию и информацию о происходящих мероприятиях, увидите фотографии детей в процессе различной деятельности.</a:t>
            </a:r>
          </a:p>
          <a:p>
            <a:pPr>
              <a:buNone/>
            </a:pPr>
            <a:r>
              <a:rPr lang="ru-RU" sz="1800" dirty="0" smtClean="0">
                <a:latin typeface="Georgia" pitchFamily="18" charset="0"/>
              </a:rPr>
              <a:t>Посетите  наш сайт и страницы в социальных сетях</a:t>
            </a:r>
          </a:p>
          <a:p>
            <a:pPr>
              <a:buNone/>
            </a:pPr>
            <a:r>
              <a:rPr lang="en-US" sz="1800" dirty="0" smtClean="0">
                <a:latin typeface="Georgia" pitchFamily="18" charset="0"/>
                <a:hlinkClick r:id="rId4"/>
              </a:rPr>
              <a:t>https://ok.ru/group/56976020406276</a:t>
            </a:r>
            <a:endParaRPr lang="ru-RU" sz="1800" dirty="0" smtClean="0">
              <a:latin typeface="Georgia" pitchFamily="18" charset="0"/>
            </a:endParaRPr>
          </a:p>
          <a:p>
            <a:pPr>
              <a:buNone/>
            </a:pPr>
            <a:r>
              <a:rPr lang="en-US" sz="1800" dirty="0" smtClean="0">
                <a:latin typeface="Georgia" pitchFamily="18" charset="0"/>
                <a:hlinkClick r:id="rId5"/>
              </a:rPr>
              <a:t>https://vk.com/public201195102</a:t>
            </a:r>
            <a:endParaRPr lang="ru-RU" sz="1600" dirty="0" smtClean="0">
              <a:latin typeface="Georgia" pitchFamily="18" charset="0"/>
            </a:endParaRPr>
          </a:p>
          <a:p>
            <a:pPr>
              <a:buNone/>
            </a:pPr>
            <a:endParaRPr lang="ru-RU" sz="1600" dirty="0" smtClean="0">
              <a:latin typeface="Georgia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Georgia" pitchFamily="18" charset="0"/>
              </a:rPr>
              <a:t> </a:t>
            </a:r>
            <a:endParaRPr lang="ru-RU" sz="1600" dirty="0">
              <a:latin typeface="Georgia" pitchFamily="18" charset="0"/>
            </a:endParaRPr>
          </a:p>
        </p:txBody>
      </p:sp>
      <p:pic>
        <p:nvPicPr>
          <p:cNvPr id="6" name="Picture 2" descr="C:\Users\qp\Desktop\Screenshot_20211124-195950_VK.jpg"/>
          <p:cNvPicPr>
            <a:picLocks noChangeAspect="1" noChangeArrowheads="1"/>
          </p:cNvPicPr>
          <p:nvPr/>
        </p:nvPicPr>
        <p:blipFill>
          <a:blip r:embed="rId6" cstate="print"/>
          <a:srcRect b="25713"/>
          <a:stretch>
            <a:fillRect/>
          </a:stretch>
        </p:blipFill>
        <p:spPr bwMode="auto">
          <a:xfrm>
            <a:off x="6643702" y="285728"/>
            <a:ext cx="2000264" cy="3302078"/>
          </a:xfrm>
          <a:prstGeom prst="rect">
            <a:avLst/>
          </a:prstGeom>
          <a:solidFill>
            <a:srgbClr val="FFFFFF">
              <a:shade val="85000"/>
            </a:srgbClr>
          </a:solidFill>
          <a:ln w="22225" cap="sq">
            <a:solidFill>
              <a:srgbClr val="37543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qp\Desktop\Screenshot_20211124-195442_O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34" y="1285860"/>
            <a:ext cx="2643206" cy="4929222"/>
          </a:xfrm>
          <a:prstGeom prst="rect">
            <a:avLst/>
          </a:prstGeom>
          <a:noFill/>
          <a:ln w="19050">
            <a:solidFill>
              <a:srgbClr val="2E3917"/>
            </a:solidFill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/>
          <a:srcRect l="13726" t="15625" r="10505" b="6250"/>
          <a:stretch>
            <a:fillRect/>
          </a:stretch>
        </p:blipFill>
        <p:spPr bwMode="auto">
          <a:xfrm>
            <a:off x="5214942" y="3429000"/>
            <a:ext cx="3429024" cy="3143272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814</Words>
  <PresentationFormat>Экран (4:3)</PresentationFormat>
  <Paragraphs>135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Деятельность ДОУ осуществляется на основании лицензии и устава</vt:lpstr>
      <vt:lpstr>Разработаны ООП ДО,  Программа развития, Рабочая программа воспитания</vt:lpstr>
      <vt:lpstr>Инклюзивное образование  в ДОУ</vt:lpstr>
      <vt:lpstr>Укомплектованность ДОУ</vt:lpstr>
      <vt:lpstr>Методические мероприятия</vt:lpstr>
      <vt:lpstr>Методические мероприятия</vt:lpstr>
      <vt:lpstr>Методические мероприятия</vt:lpstr>
      <vt:lpstr>Сайт ДОУ</vt:lpstr>
      <vt:lpstr> Развивающая предметно- пространственная среда</vt:lpstr>
      <vt:lpstr>В детском саду имеются: музыкальный и физкультурный залЫ, психологический центр, театральная студия, мини-музей, изостудия. Все кабинеты оснащен необходимым для работы оборудованием.</vt:lpstr>
      <vt:lpstr>Благоустройство территории ДОУ</vt:lpstr>
      <vt:lpstr>Слайд 13</vt:lpstr>
      <vt:lpstr>Уровень подготовленности выпускников ДОУ к обучению к школе</vt:lpstr>
      <vt:lpstr>Участие воспитанников и педагогов ДОУ в конкурсах</vt:lpstr>
      <vt:lpstr>Участие воспитанников и педагогов ДОУ в конкурсах</vt:lpstr>
      <vt:lpstr>Сеть дополнительных образовательных услуг</vt:lpstr>
      <vt:lpstr>Интернационал-студия «Мозаика культур»</vt:lpstr>
      <vt:lpstr>Интернационал-студия «Мозаика культур»</vt:lpstr>
      <vt:lpstr>Слайд 20</vt:lpstr>
      <vt:lpstr>Слайд 21</vt:lpstr>
      <vt:lpstr>Слайд 22</vt:lpstr>
      <vt:lpstr>Слайд 23</vt:lpstr>
      <vt:lpstr>Консультативно-методический центр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49</cp:revision>
  <dcterms:created xsi:type="dcterms:W3CDTF">2021-12-17T13:22:47Z</dcterms:created>
  <dcterms:modified xsi:type="dcterms:W3CDTF">2021-12-22T06:32:08Z</dcterms:modified>
</cp:coreProperties>
</file>